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93" r:id="rId2"/>
    <p:sldId id="275" r:id="rId3"/>
    <p:sldId id="268" r:id="rId4"/>
    <p:sldId id="271" r:id="rId5"/>
    <p:sldId id="299" r:id="rId6"/>
    <p:sldId id="297" r:id="rId7"/>
    <p:sldId id="284" r:id="rId8"/>
    <p:sldId id="274" r:id="rId9"/>
    <p:sldId id="279" r:id="rId10"/>
    <p:sldId id="294" r:id="rId11"/>
    <p:sldId id="287" r:id="rId12"/>
    <p:sldId id="280" r:id="rId13"/>
    <p:sldId id="285" r:id="rId14"/>
    <p:sldId id="288" r:id="rId15"/>
    <p:sldId id="286" r:id="rId16"/>
    <p:sldId id="265" r:id="rId17"/>
    <p:sldId id="295" r:id="rId18"/>
    <p:sldId id="291" r:id="rId19"/>
    <p:sldId id="296" r:id="rId20"/>
    <p:sldId id="282" r:id="rId21"/>
    <p:sldId id="289" r:id="rId22"/>
    <p:sldId id="290" r:id="rId23"/>
    <p:sldId id="302" r:id="rId24"/>
    <p:sldId id="303" r:id="rId25"/>
    <p:sldId id="30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866D"/>
    <a:srgbClr val="596A85"/>
    <a:srgbClr val="1FBF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41" autoAdjust="0"/>
    <p:restoredTop sz="75943" autoAdjust="0"/>
  </p:normalViewPr>
  <p:slideViewPr>
    <p:cSldViewPr snapToGrid="0">
      <p:cViewPr varScale="1">
        <p:scale>
          <a:sx n="60" d="100"/>
          <a:sy n="60" d="100"/>
        </p:scale>
        <p:origin x="91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9CE14E-F276-40F7-BC20-A7208A54FBCC}" type="doc">
      <dgm:prSet loTypeId="urn:microsoft.com/office/officeart/2008/layout/VerticalCurvedList" loCatId="list" qsTypeId="urn:microsoft.com/office/officeart/2005/8/quickstyle/3d1" qsCatId="3D" csTypeId="urn:microsoft.com/office/officeart/2005/8/colors/accent0_3" csCatId="mainScheme" phldr="1"/>
      <dgm:spPr/>
      <dgm:t>
        <a:bodyPr/>
        <a:lstStyle/>
        <a:p>
          <a:endParaRPr lang="en-US"/>
        </a:p>
      </dgm:t>
    </dgm:pt>
    <dgm:pt modelId="{91A7C123-DCD9-44FD-B832-902346ABF37A}">
      <dgm:prSet phldrT="[Text]"/>
      <dgm:spPr/>
      <dgm:t>
        <a:bodyPr/>
        <a:lstStyle/>
        <a:p>
          <a:r>
            <a:rPr lang="en-US" smtClean="0">
              <a:latin typeface="Arial" panose="020B0604020202020204" pitchFamily="34" charset="0"/>
              <a:cs typeface="Arial" panose="020B0604020202020204" pitchFamily="34" charset="0"/>
            </a:rPr>
            <a:t>Đặt vấn đề</a:t>
          </a:r>
          <a:endParaRPr lang="en-US">
            <a:latin typeface="Arial" panose="020B0604020202020204" pitchFamily="34" charset="0"/>
            <a:cs typeface="Arial" panose="020B0604020202020204" pitchFamily="34" charset="0"/>
          </a:endParaRPr>
        </a:p>
      </dgm:t>
    </dgm:pt>
    <dgm:pt modelId="{5084CDC4-11A4-4A02-9602-FE50593F1F1D}" type="parTrans" cxnId="{F8ADF96F-936C-4B93-928A-59638AFA597E}">
      <dgm:prSet/>
      <dgm:spPr/>
      <dgm:t>
        <a:bodyPr/>
        <a:lstStyle/>
        <a:p>
          <a:endParaRPr lang="en-US"/>
        </a:p>
      </dgm:t>
    </dgm:pt>
    <dgm:pt modelId="{74F70E5C-BFD2-4E35-8E59-BFF439469D7E}" type="sibTrans" cxnId="{F8ADF96F-936C-4B93-928A-59638AFA597E}">
      <dgm:prSet/>
      <dgm:spPr/>
      <dgm:t>
        <a:bodyPr/>
        <a:lstStyle/>
        <a:p>
          <a:endParaRPr lang="en-US"/>
        </a:p>
      </dgm:t>
    </dgm:pt>
    <dgm:pt modelId="{6CF7821A-A9B9-429A-AC3B-060748B51258}">
      <dgm:prSet phldrT="[Text]"/>
      <dgm:spPr/>
      <dgm:t>
        <a:bodyPr/>
        <a:lstStyle/>
        <a:p>
          <a:r>
            <a:rPr lang="en-US" smtClean="0">
              <a:latin typeface="Arial" panose="020B0604020202020204" pitchFamily="34" charset="0"/>
              <a:cs typeface="Arial" panose="020B0604020202020204" pitchFamily="34" charset="0"/>
            </a:rPr>
            <a:t>Tổng quan lý thuyết</a:t>
          </a:r>
          <a:endParaRPr lang="en-US">
            <a:latin typeface="Arial" panose="020B0604020202020204" pitchFamily="34" charset="0"/>
            <a:cs typeface="Arial" panose="020B0604020202020204" pitchFamily="34" charset="0"/>
          </a:endParaRPr>
        </a:p>
      </dgm:t>
    </dgm:pt>
    <dgm:pt modelId="{C7A42ABE-169A-4020-917B-50C64A9E9705}" type="parTrans" cxnId="{3F614C52-6A1F-4CB0-98CF-40A995E4C5F1}">
      <dgm:prSet/>
      <dgm:spPr/>
      <dgm:t>
        <a:bodyPr/>
        <a:lstStyle/>
        <a:p>
          <a:endParaRPr lang="en-US"/>
        </a:p>
      </dgm:t>
    </dgm:pt>
    <dgm:pt modelId="{9902C71D-8BE1-4556-908D-AB840C571C89}" type="sibTrans" cxnId="{3F614C52-6A1F-4CB0-98CF-40A995E4C5F1}">
      <dgm:prSet/>
      <dgm:spPr/>
      <dgm:t>
        <a:bodyPr/>
        <a:lstStyle/>
        <a:p>
          <a:endParaRPr lang="en-US"/>
        </a:p>
      </dgm:t>
    </dgm:pt>
    <dgm:pt modelId="{29232585-7413-499E-956E-54395F5A839C}">
      <dgm:prSet phldrT="[Text]"/>
      <dgm:spPr/>
      <dgm:t>
        <a:bodyPr/>
        <a:lstStyle/>
        <a:p>
          <a:r>
            <a:rPr lang="en-US" smtClean="0">
              <a:latin typeface="Arial" panose="020B0604020202020204" pitchFamily="34" charset="0"/>
              <a:cs typeface="Arial" panose="020B0604020202020204" pitchFamily="34" charset="0"/>
            </a:rPr>
            <a:t>Xây dựng hệ thống</a:t>
          </a:r>
          <a:endParaRPr lang="en-US">
            <a:latin typeface="Arial" panose="020B0604020202020204" pitchFamily="34" charset="0"/>
            <a:cs typeface="Arial" panose="020B0604020202020204" pitchFamily="34" charset="0"/>
          </a:endParaRPr>
        </a:p>
      </dgm:t>
    </dgm:pt>
    <dgm:pt modelId="{423A2C01-B931-4D87-9F7F-1E637B025145}" type="parTrans" cxnId="{66750534-09C2-441D-B0B9-FEEE299FEFC2}">
      <dgm:prSet/>
      <dgm:spPr/>
      <dgm:t>
        <a:bodyPr/>
        <a:lstStyle/>
        <a:p>
          <a:endParaRPr lang="en-US"/>
        </a:p>
      </dgm:t>
    </dgm:pt>
    <dgm:pt modelId="{982BEA75-7CA6-4688-B262-3E597D38A363}" type="sibTrans" cxnId="{66750534-09C2-441D-B0B9-FEEE299FEFC2}">
      <dgm:prSet/>
      <dgm:spPr/>
      <dgm:t>
        <a:bodyPr/>
        <a:lstStyle/>
        <a:p>
          <a:endParaRPr lang="en-US"/>
        </a:p>
      </dgm:t>
    </dgm:pt>
    <dgm:pt modelId="{89504891-BBAD-4D8C-9542-34FAF528309F}">
      <dgm:prSet/>
      <dgm:spPr/>
      <dgm:t>
        <a:bodyPr/>
        <a:lstStyle/>
        <a:p>
          <a:r>
            <a:rPr lang="en-US" smtClean="0">
              <a:latin typeface="Arial" panose="020B0604020202020204" pitchFamily="34" charset="0"/>
              <a:cs typeface="Arial" panose="020B0604020202020204" pitchFamily="34" charset="0"/>
            </a:rPr>
            <a:t>Kết quả thực nghiệm</a:t>
          </a:r>
          <a:endParaRPr lang="en-US">
            <a:latin typeface="Arial" panose="020B0604020202020204" pitchFamily="34" charset="0"/>
            <a:cs typeface="Arial" panose="020B0604020202020204" pitchFamily="34" charset="0"/>
          </a:endParaRPr>
        </a:p>
      </dgm:t>
    </dgm:pt>
    <dgm:pt modelId="{5BFF1DFD-A5D6-4088-AD7C-8510E2C858F6}" type="parTrans" cxnId="{90E13257-C5A1-45E6-822C-40EC6F60A893}">
      <dgm:prSet/>
      <dgm:spPr/>
      <dgm:t>
        <a:bodyPr/>
        <a:lstStyle/>
        <a:p>
          <a:endParaRPr lang="en-US"/>
        </a:p>
      </dgm:t>
    </dgm:pt>
    <dgm:pt modelId="{C2ECA474-CB43-46B2-ACA4-49A2EAAFB4AE}" type="sibTrans" cxnId="{90E13257-C5A1-45E6-822C-40EC6F60A893}">
      <dgm:prSet/>
      <dgm:spPr/>
      <dgm:t>
        <a:bodyPr/>
        <a:lstStyle/>
        <a:p>
          <a:endParaRPr lang="en-US"/>
        </a:p>
      </dgm:t>
    </dgm:pt>
    <dgm:pt modelId="{A268CAE4-FE5F-478E-B75A-6C2E2D44C941}">
      <dgm:prSet/>
      <dgm:spPr/>
      <dgm:t>
        <a:bodyPr/>
        <a:lstStyle/>
        <a:p>
          <a:r>
            <a:rPr lang="en-US" smtClean="0">
              <a:latin typeface="Arial" panose="020B0604020202020204" pitchFamily="34" charset="0"/>
              <a:cs typeface="Arial" panose="020B0604020202020204" pitchFamily="34" charset="0"/>
            </a:rPr>
            <a:t>Kết luận và hướng phát triển </a:t>
          </a:r>
          <a:endParaRPr lang="en-US">
            <a:latin typeface="Arial" panose="020B0604020202020204" pitchFamily="34" charset="0"/>
            <a:cs typeface="Arial" panose="020B0604020202020204" pitchFamily="34" charset="0"/>
          </a:endParaRPr>
        </a:p>
      </dgm:t>
    </dgm:pt>
    <dgm:pt modelId="{92AAAD00-5203-443D-8569-80C7BA775A1B}" type="parTrans" cxnId="{2F4AE406-B732-4942-8976-7AE9DD0D71CC}">
      <dgm:prSet/>
      <dgm:spPr/>
      <dgm:t>
        <a:bodyPr/>
        <a:lstStyle/>
        <a:p>
          <a:endParaRPr lang="en-US"/>
        </a:p>
      </dgm:t>
    </dgm:pt>
    <dgm:pt modelId="{6580D308-00C7-493C-8576-895C088FB1E7}" type="sibTrans" cxnId="{2F4AE406-B732-4942-8976-7AE9DD0D71CC}">
      <dgm:prSet/>
      <dgm:spPr/>
      <dgm:t>
        <a:bodyPr/>
        <a:lstStyle/>
        <a:p>
          <a:endParaRPr lang="en-US"/>
        </a:p>
      </dgm:t>
    </dgm:pt>
    <dgm:pt modelId="{0DD1749A-EF40-4D7C-BF82-F77569678B4B}" type="pres">
      <dgm:prSet presAssocID="{369CE14E-F276-40F7-BC20-A7208A54FBCC}" presName="Name0" presStyleCnt="0">
        <dgm:presLayoutVars>
          <dgm:chMax val="7"/>
          <dgm:chPref val="7"/>
          <dgm:dir/>
        </dgm:presLayoutVars>
      </dgm:prSet>
      <dgm:spPr/>
      <dgm:t>
        <a:bodyPr/>
        <a:lstStyle/>
        <a:p>
          <a:endParaRPr lang="en-US"/>
        </a:p>
      </dgm:t>
    </dgm:pt>
    <dgm:pt modelId="{049FD545-40F1-4303-AFD0-89992D473220}" type="pres">
      <dgm:prSet presAssocID="{369CE14E-F276-40F7-BC20-A7208A54FBCC}" presName="Name1" presStyleCnt="0"/>
      <dgm:spPr/>
    </dgm:pt>
    <dgm:pt modelId="{87A6330D-2A5A-4359-BE9B-353290E43206}" type="pres">
      <dgm:prSet presAssocID="{369CE14E-F276-40F7-BC20-A7208A54FBCC}" presName="cycle" presStyleCnt="0"/>
      <dgm:spPr/>
    </dgm:pt>
    <dgm:pt modelId="{53828518-77E4-4749-A045-2F4C319CC8C3}" type="pres">
      <dgm:prSet presAssocID="{369CE14E-F276-40F7-BC20-A7208A54FBCC}" presName="srcNode" presStyleLbl="node1" presStyleIdx="0" presStyleCnt="5"/>
      <dgm:spPr/>
    </dgm:pt>
    <dgm:pt modelId="{EBBB6C84-D277-4986-8DA4-E7BFCF037DAB}" type="pres">
      <dgm:prSet presAssocID="{369CE14E-F276-40F7-BC20-A7208A54FBCC}" presName="conn" presStyleLbl="parChTrans1D2" presStyleIdx="0" presStyleCnt="1"/>
      <dgm:spPr/>
      <dgm:t>
        <a:bodyPr/>
        <a:lstStyle/>
        <a:p>
          <a:endParaRPr lang="en-US"/>
        </a:p>
      </dgm:t>
    </dgm:pt>
    <dgm:pt modelId="{1B59CCEE-6840-402A-91AC-9E22B5E53241}" type="pres">
      <dgm:prSet presAssocID="{369CE14E-F276-40F7-BC20-A7208A54FBCC}" presName="extraNode" presStyleLbl="node1" presStyleIdx="0" presStyleCnt="5"/>
      <dgm:spPr/>
    </dgm:pt>
    <dgm:pt modelId="{AAD7D0F5-1029-4728-AA03-51CCB02D8614}" type="pres">
      <dgm:prSet presAssocID="{369CE14E-F276-40F7-BC20-A7208A54FBCC}" presName="dstNode" presStyleLbl="node1" presStyleIdx="0" presStyleCnt="5"/>
      <dgm:spPr/>
    </dgm:pt>
    <dgm:pt modelId="{289A6EE6-5D3E-4856-A656-917C799AA0C3}" type="pres">
      <dgm:prSet presAssocID="{91A7C123-DCD9-44FD-B832-902346ABF37A}" presName="text_1" presStyleLbl="node1" presStyleIdx="0" presStyleCnt="5">
        <dgm:presLayoutVars>
          <dgm:bulletEnabled val="1"/>
        </dgm:presLayoutVars>
      </dgm:prSet>
      <dgm:spPr/>
      <dgm:t>
        <a:bodyPr/>
        <a:lstStyle/>
        <a:p>
          <a:endParaRPr lang="en-US"/>
        </a:p>
      </dgm:t>
    </dgm:pt>
    <dgm:pt modelId="{EDDD6807-0F21-434C-AF7D-CF8BC8F1BC90}" type="pres">
      <dgm:prSet presAssocID="{91A7C123-DCD9-44FD-B832-902346ABF37A}" presName="accent_1" presStyleCnt="0"/>
      <dgm:spPr/>
    </dgm:pt>
    <dgm:pt modelId="{2F8CCDC7-C79E-411E-818E-4787062FED7B}" type="pres">
      <dgm:prSet presAssocID="{91A7C123-DCD9-44FD-B832-902346ABF37A}" presName="accentRepeatNode" presStyleLbl="solidFgAcc1" presStyleIdx="0" presStyleCnt="5"/>
      <dgm:spPr/>
    </dgm:pt>
    <dgm:pt modelId="{D19D5C9A-59ED-411C-878B-233A56BEADC9}" type="pres">
      <dgm:prSet presAssocID="{6CF7821A-A9B9-429A-AC3B-060748B51258}" presName="text_2" presStyleLbl="node1" presStyleIdx="1" presStyleCnt="5">
        <dgm:presLayoutVars>
          <dgm:bulletEnabled val="1"/>
        </dgm:presLayoutVars>
      </dgm:prSet>
      <dgm:spPr/>
      <dgm:t>
        <a:bodyPr/>
        <a:lstStyle/>
        <a:p>
          <a:endParaRPr lang="en-US"/>
        </a:p>
      </dgm:t>
    </dgm:pt>
    <dgm:pt modelId="{15BC7B81-1D02-418E-9323-FA151F2DD0D8}" type="pres">
      <dgm:prSet presAssocID="{6CF7821A-A9B9-429A-AC3B-060748B51258}" presName="accent_2" presStyleCnt="0"/>
      <dgm:spPr/>
    </dgm:pt>
    <dgm:pt modelId="{5A67AD02-09C7-4031-AB22-7C8E89FD0989}" type="pres">
      <dgm:prSet presAssocID="{6CF7821A-A9B9-429A-AC3B-060748B51258}" presName="accentRepeatNode" presStyleLbl="solidFgAcc1" presStyleIdx="1" presStyleCnt="5"/>
      <dgm:spPr/>
    </dgm:pt>
    <dgm:pt modelId="{3BB557DC-556C-478E-B909-4B99ABB40C98}" type="pres">
      <dgm:prSet presAssocID="{29232585-7413-499E-956E-54395F5A839C}" presName="text_3" presStyleLbl="node1" presStyleIdx="2" presStyleCnt="5">
        <dgm:presLayoutVars>
          <dgm:bulletEnabled val="1"/>
        </dgm:presLayoutVars>
      </dgm:prSet>
      <dgm:spPr/>
      <dgm:t>
        <a:bodyPr/>
        <a:lstStyle/>
        <a:p>
          <a:endParaRPr lang="en-US"/>
        </a:p>
      </dgm:t>
    </dgm:pt>
    <dgm:pt modelId="{7FF71EBD-1947-44EC-BAFB-E43BFBC68FED}" type="pres">
      <dgm:prSet presAssocID="{29232585-7413-499E-956E-54395F5A839C}" presName="accent_3" presStyleCnt="0"/>
      <dgm:spPr/>
    </dgm:pt>
    <dgm:pt modelId="{A6EF8F28-F248-411B-9330-D189E8B95D22}" type="pres">
      <dgm:prSet presAssocID="{29232585-7413-499E-956E-54395F5A839C}" presName="accentRepeatNode" presStyleLbl="solidFgAcc1" presStyleIdx="2" presStyleCnt="5"/>
      <dgm:spPr/>
    </dgm:pt>
    <dgm:pt modelId="{BB725F34-0E76-4A9C-A632-7959EB012AA2}" type="pres">
      <dgm:prSet presAssocID="{89504891-BBAD-4D8C-9542-34FAF528309F}" presName="text_4" presStyleLbl="node1" presStyleIdx="3" presStyleCnt="5">
        <dgm:presLayoutVars>
          <dgm:bulletEnabled val="1"/>
        </dgm:presLayoutVars>
      </dgm:prSet>
      <dgm:spPr/>
      <dgm:t>
        <a:bodyPr/>
        <a:lstStyle/>
        <a:p>
          <a:endParaRPr lang="en-US"/>
        </a:p>
      </dgm:t>
    </dgm:pt>
    <dgm:pt modelId="{3FE67EEB-31E6-4E4D-82EA-7E3FF0649DF3}" type="pres">
      <dgm:prSet presAssocID="{89504891-BBAD-4D8C-9542-34FAF528309F}" presName="accent_4" presStyleCnt="0"/>
      <dgm:spPr/>
    </dgm:pt>
    <dgm:pt modelId="{56E7C0F6-21F0-4AC7-A925-5C75F8D86B6A}" type="pres">
      <dgm:prSet presAssocID="{89504891-BBAD-4D8C-9542-34FAF528309F}" presName="accentRepeatNode" presStyleLbl="solidFgAcc1" presStyleIdx="3" presStyleCnt="5"/>
      <dgm:spPr/>
    </dgm:pt>
    <dgm:pt modelId="{3CF1F1F4-C58B-4270-93B1-7A34976D5AD1}" type="pres">
      <dgm:prSet presAssocID="{A268CAE4-FE5F-478E-B75A-6C2E2D44C941}" presName="text_5" presStyleLbl="node1" presStyleIdx="4" presStyleCnt="5">
        <dgm:presLayoutVars>
          <dgm:bulletEnabled val="1"/>
        </dgm:presLayoutVars>
      </dgm:prSet>
      <dgm:spPr/>
      <dgm:t>
        <a:bodyPr/>
        <a:lstStyle/>
        <a:p>
          <a:endParaRPr lang="en-US"/>
        </a:p>
      </dgm:t>
    </dgm:pt>
    <dgm:pt modelId="{8B09F56D-0906-4727-BB62-19CF7CCEF4A4}" type="pres">
      <dgm:prSet presAssocID="{A268CAE4-FE5F-478E-B75A-6C2E2D44C941}" presName="accent_5" presStyleCnt="0"/>
      <dgm:spPr/>
    </dgm:pt>
    <dgm:pt modelId="{FE16D9FD-736E-4DE7-BCC3-5BC544B497A5}" type="pres">
      <dgm:prSet presAssocID="{A268CAE4-FE5F-478E-B75A-6C2E2D44C941}" presName="accentRepeatNode" presStyleLbl="solidFgAcc1" presStyleIdx="4" presStyleCnt="5"/>
      <dgm:spPr/>
    </dgm:pt>
  </dgm:ptLst>
  <dgm:cxnLst>
    <dgm:cxn modelId="{D021D165-D63F-469D-BEAF-29D70389884A}" type="presOf" srcId="{89504891-BBAD-4D8C-9542-34FAF528309F}" destId="{BB725F34-0E76-4A9C-A632-7959EB012AA2}" srcOrd="0" destOrd="0" presId="urn:microsoft.com/office/officeart/2008/layout/VerticalCurvedList"/>
    <dgm:cxn modelId="{DBAD19A7-ACAF-44CF-B2CB-D354A4557BD9}" type="presOf" srcId="{369CE14E-F276-40F7-BC20-A7208A54FBCC}" destId="{0DD1749A-EF40-4D7C-BF82-F77569678B4B}" srcOrd="0" destOrd="0" presId="urn:microsoft.com/office/officeart/2008/layout/VerticalCurvedList"/>
    <dgm:cxn modelId="{354958B8-1BC9-4712-8E94-F76885FC353D}" type="presOf" srcId="{74F70E5C-BFD2-4E35-8E59-BFF439469D7E}" destId="{EBBB6C84-D277-4986-8DA4-E7BFCF037DAB}" srcOrd="0" destOrd="0" presId="urn:microsoft.com/office/officeart/2008/layout/VerticalCurvedList"/>
    <dgm:cxn modelId="{17E4392F-1E8D-4969-BDD7-C599A8A04C0B}" type="presOf" srcId="{A268CAE4-FE5F-478E-B75A-6C2E2D44C941}" destId="{3CF1F1F4-C58B-4270-93B1-7A34976D5AD1}" srcOrd="0" destOrd="0" presId="urn:microsoft.com/office/officeart/2008/layout/VerticalCurvedList"/>
    <dgm:cxn modelId="{2F4AE406-B732-4942-8976-7AE9DD0D71CC}" srcId="{369CE14E-F276-40F7-BC20-A7208A54FBCC}" destId="{A268CAE4-FE5F-478E-B75A-6C2E2D44C941}" srcOrd="4" destOrd="0" parTransId="{92AAAD00-5203-443D-8569-80C7BA775A1B}" sibTransId="{6580D308-00C7-493C-8576-895C088FB1E7}"/>
    <dgm:cxn modelId="{3F614C52-6A1F-4CB0-98CF-40A995E4C5F1}" srcId="{369CE14E-F276-40F7-BC20-A7208A54FBCC}" destId="{6CF7821A-A9B9-429A-AC3B-060748B51258}" srcOrd="1" destOrd="0" parTransId="{C7A42ABE-169A-4020-917B-50C64A9E9705}" sibTransId="{9902C71D-8BE1-4556-908D-AB840C571C89}"/>
    <dgm:cxn modelId="{E2681C67-CF35-4B99-AC45-B79B317ACBEC}" type="presOf" srcId="{91A7C123-DCD9-44FD-B832-902346ABF37A}" destId="{289A6EE6-5D3E-4856-A656-917C799AA0C3}" srcOrd="0" destOrd="0" presId="urn:microsoft.com/office/officeart/2008/layout/VerticalCurvedList"/>
    <dgm:cxn modelId="{94EBAE1A-6CDC-4008-BCB7-3BC0097B7445}" type="presOf" srcId="{29232585-7413-499E-956E-54395F5A839C}" destId="{3BB557DC-556C-478E-B909-4B99ABB40C98}" srcOrd="0" destOrd="0" presId="urn:microsoft.com/office/officeart/2008/layout/VerticalCurvedList"/>
    <dgm:cxn modelId="{90E13257-C5A1-45E6-822C-40EC6F60A893}" srcId="{369CE14E-F276-40F7-BC20-A7208A54FBCC}" destId="{89504891-BBAD-4D8C-9542-34FAF528309F}" srcOrd="3" destOrd="0" parTransId="{5BFF1DFD-A5D6-4088-AD7C-8510E2C858F6}" sibTransId="{C2ECA474-CB43-46B2-ACA4-49A2EAAFB4AE}"/>
    <dgm:cxn modelId="{66750534-09C2-441D-B0B9-FEEE299FEFC2}" srcId="{369CE14E-F276-40F7-BC20-A7208A54FBCC}" destId="{29232585-7413-499E-956E-54395F5A839C}" srcOrd="2" destOrd="0" parTransId="{423A2C01-B931-4D87-9F7F-1E637B025145}" sibTransId="{982BEA75-7CA6-4688-B262-3E597D38A363}"/>
    <dgm:cxn modelId="{72D588F3-B834-4220-B122-33A32D68060F}" type="presOf" srcId="{6CF7821A-A9B9-429A-AC3B-060748B51258}" destId="{D19D5C9A-59ED-411C-878B-233A56BEADC9}" srcOrd="0" destOrd="0" presId="urn:microsoft.com/office/officeart/2008/layout/VerticalCurvedList"/>
    <dgm:cxn modelId="{F8ADF96F-936C-4B93-928A-59638AFA597E}" srcId="{369CE14E-F276-40F7-BC20-A7208A54FBCC}" destId="{91A7C123-DCD9-44FD-B832-902346ABF37A}" srcOrd="0" destOrd="0" parTransId="{5084CDC4-11A4-4A02-9602-FE50593F1F1D}" sibTransId="{74F70E5C-BFD2-4E35-8E59-BFF439469D7E}"/>
    <dgm:cxn modelId="{29D965F3-DE69-4497-91B7-B678E8B96198}" type="presParOf" srcId="{0DD1749A-EF40-4D7C-BF82-F77569678B4B}" destId="{049FD545-40F1-4303-AFD0-89992D473220}" srcOrd="0" destOrd="0" presId="urn:microsoft.com/office/officeart/2008/layout/VerticalCurvedList"/>
    <dgm:cxn modelId="{A513057D-66D1-414E-BBD5-C1EC78F3C350}" type="presParOf" srcId="{049FD545-40F1-4303-AFD0-89992D473220}" destId="{87A6330D-2A5A-4359-BE9B-353290E43206}" srcOrd="0" destOrd="0" presId="urn:microsoft.com/office/officeart/2008/layout/VerticalCurvedList"/>
    <dgm:cxn modelId="{57BFA879-D892-4FA6-BE6F-7DB1F25299CD}" type="presParOf" srcId="{87A6330D-2A5A-4359-BE9B-353290E43206}" destId="{53828518-77E4-4749-A045-2F4C319CC8C3}" srcOrd="0" destOrd="0" presId="urn:microsoft.com/office/officeart/2008/layout/VerticalCurvedList"/>
    <dgm:cxn modelId="{D532F1C8-F0FD-46A1-9519-5EB4CD084CF7}" type="presParOf" srcId="{87A6330D-2A5A-4359-BE9B-353290E43206}" destId="{EBBB6C84-D277-4986-8DA4-E7BFCF037DAB}" srcOrd="1" destOrd="0" presId="urn:microsoft.com/office/officeart/2008/layout/VerticalCurvedList"/>
    <dgm:cxn modelId="{B330CD03-96BE-4A9E-A49B-F3A73AE3752A}" type="presParOf" srcId="{87A6330D-2A5A-4359-BE9B-353290E43206}" destId="{1B59CCEE-6840-402A-91AC-9E22B5E53241}" srcOrd="2" destOrd="0" presId="urn:microsoft.com/office/officeart/2008/layout/VerticalCurvedList"/>
    <dgm:cxn modelId="{FDFFA878-DE2E-4649-951A-100FF4077BCD}" type="presParOf" srcId="{87A6330D-2A5A-4359-BE9B-353290E43206}" destId="{AAD7D0F5-1029-4728-AA03-51CCB02D8614}" srcOrd="3" destOrd="0" presId="urn:microsoft.com/office/officeart/2008/layout/VerticalCurvedList"/>
    <dgm:cxn modelId="{DEB769BD-E2AA-4DBF-A782-F88D3875EDE8}" type="presParOf" srcId="{049FD545-40F1-4303-AFD0-89992D473220}" destId="{289A6EE6-5D3E-4856-A656-917C799AA0C3}" srcOrd="1" destOrd="0" presId="urn:microsoft.com/office/officeart/2008/layout/VerticalCurvedList"/>
    <dgm:cxn modelId="{BC655A90-59CE-4878-9426-AED6AC8C217A}" type="presParOf" srcId="{049FD545-40F1-4303-AFD0-89992D473220}" destId="{EDDD6807-0F21-434C-AF7D-CF8BC8F1BC90}" srcOrd="2" destOrd="0" presId="urn:microsoft.com/office/officeart/2008/layout/VerticalCurvedList"/>
    <dgm:cxn modelId="{C1B9D763-82A2-4F80-A91B-826F31AB20D9}" type="presParOf" srcId="{EDDD6807-0F21-434C-AF7D-CF8BC8F1BC90}" destId="{2F8CCDC7-C79E-411E-818E-4787062FED7B}" srcOrd="0" destOrd="0" presId="urn:microsoft.com/office/officeart/2008/layout/VerticalCurvedList"/>
    <dgm:cxn modelId="{06794495-521A-4CA1-B0D8-02275F5B0EAD}" type="presParOf" srcId="{049FD545-40F1-4303-AFD0-89992D473220}" destId="{D19D5C9A-59ED-411C-878B-233A56BEADC9}" srcOrd="3" destOrd="0" presId="urn:microsoft.com/office/officeart/2008/layout/VerticalCurvedList"/>
    <dgm:cxn modelId="{91554B44-A91C-48E6-B70F-B548B19FFAA6}" type="presParOf" srcId="{049FD545-40F1-4303-AFD0-89992D473220}" destId="{15BC7B81-1D02-418E-9323-FA151F2DD0D8}" srcOrd="4" destOrd="0" presId="urn:microsoft.com/office/officeart/2008/layout/VerticalCurvedList"/>
    <dgm:cxn modelId="{DDEAC272-4309-423F-93C6-3E78386C3B09}" type="presParOf" srcId="{15BC7B81-1D02-418E-9323-FA151F2DD0D8}" destId="{5A67AD02-09C7-4031-AB22-7C8E89FD0989}" srcOrd="0" destOrd="0" presId="urn:microsoft.com/office/officeart/2008/layout/VerticalCurvedList"/>
    <dgm:cxn modelId="{4F542337-A040-491D-A2DB-E98051FDDC68}" type="presParOf" srcId="{049FD545-40F1-4303-AFD0-89992D473220}" destId="{3BB557DC-556C-478E-B909-4B99ABB40C98}" srcOrd="5" destOrd="0" presId="urn:microsoft.com/office/officeart/2008/layout/VerticalCurvedList"/>
    <dgm:cxn modelId="{0810C23B-3BAD-4968-A8DC-7DC8BF580758}" type="presParOf" srcId="{049FD545-40F1-4303-AFD0-89992D473220}" destId="{7FF71EBD-1947-44EC-BAFB-E43BFBC68FED}" srcOrd="6" destOrd="0" presId="urn:microsoft.com/office/officeart/2008/layout/VerticalCurvedList"/>
    <dgm:cxn modelId="{0198E83E-7219-47BF-8B0A-621426E0C950}" type="presParOf" srcId="{7FF71EBD-1947-44EC-BAFB-E43BFBC68FED}" destId="{A6EF8F28-F248-411B-9330-D189E8B95D22}" srcOrd="0" destOrd="0" presId="urn:microsoft.com/office/officeart/2008/layout/VerticalCurvedList"/>
    <dgm:cxn modelId="{348B94FB-F676-4653-94BB-89B660B5AA60}" type="presParOf" srcId="{049FD545-40F1-4303-AFD0-89992D473220}" destId="{BB725F34-0E76-4A9C-A632-7959EB012AA2}" srcOrd="7" destOrd="0" presId="urn:microsoft.com/office/officeart/2008/layout/VerticalCurvedList"/>
    <dgm:cxn modelId="{8D2BA29D-ADD6-4799-B44F-F5CBCE577988}" type="presParOf" srcId="{049FD545-40F1-4303-AFD0-89992D473220}" destId="{3FE67EEB-31E6-4E4D-82EA-7E3FF0649DF3}" srcOrd="8" destOrd="0" presId="urn:microsoft.com/office/officeart/2008/layout/VerticalCurvedList"/>
    <dgm:cxn modelId="{ADD5F550-E3D9-4798-910E-A2A200344951}" type="presParOf" srcId="{3FE67EEB-31E6-4E4D-82EA-7E3FF0649DF3}" destId="{56E7C0F6-21F0-4AC7-A925-5C75F8D86B6A}" srcOrd="0" destOrd="0" presId="urn:microsoft.com/office/officeart/2008/layout/VerticalCurvedList"/>
    <dgm:cxn modelId="{DAF6D744-AE6A-40E8-B8FC-B1BE3DDDE566}" type="presParOf" srcId="{049FD545-40F1-4303-AFD0-89992D473220}" destId="{3CF1F1F4-C58B-4270-93B1-7A34976D5AD1}" srcOrd="9" destOrd="0" presId="urn:microsoft.com/office/officeart/2008/layout/VerticalCurvedList"/>
    <dgm:cxn modelId="{7EDB2308-F50C-4232-99D6-7C542B111150}" type="presParOf" srcId="{049FD545-40F1-4303-AFD0-89992D473220}" destId="{8B09F56D-0906-4727-BB62-19CF7CCEF4A4}" srcOrd="10" destOrd="0" presId="urn:microsoft.com/office/officeart/2008/layout/VerticalCurvedList"/>
    <dgm:cxn modelId="{303BDE61-367A-4636-AB1E-E32B7C205D32}" type="presParOf" srcId="{8B09F56D-0906-4727-BB62-19CF7CCEF4A4}" destId="{FE16D9FD-736E-4DE7-BCC3-5BC544B497A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B6C84-D277-4986-8DA4-E7BFCF037DAB}">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dk2">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89A6EE6-5D3E-4856-A656-917C799AA0C3}">
      <dsp:nvSpPr>
        <dsp:cNvPr id="0" name=""/>
        <dsp:cNvSpPr/>
      </dsp:nvSpPr>
      <dsp:spPr>
        <a:xfrm>
          <a:off x="509717" y="338558"/>
          <a:ext cx="7541700" cy="6775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7805" tIns="93980" rIns="93980" bIns="93980" numCol="1" spcCol="1270" anchor="ctr" anchorCtr="0">
          <a:noAutofit/>
        </a:bodyPr>
        <a:lstStyle/>
        <a:p>
          <a:pPr lvl="0" algn="l" defTabSz="1644650">
            <a:lnSpc>
              <a:spcPct val="90000"/>
            </a:lnSpc>
            <a:spcBef>
              <a:spcPct val="0"/>
            </a:spcBef>
            <a:spcAft>
              <a:spcPct val="35000"/>
            </a:spcAft>
          </a:pPr>
          <a:r>
            <a:rPr lang="en-US" sz="3700" kern="1200" smtClean="0">
              <a:latin typeface="Arial" panose="020B0604020202020204" pitchFamily="34" charset="0"/>
              <a:cs typeface="Arial" panose="020B0604020202020204" pitchFamily="34" charset="0"/>
            </a:rPr>
            <a:t>Đặt vấn đề</a:t>
          </a:r>
          <a:endParaRPr lang="en-US" sz="3700" kern="1200">
            <a:latin typeface="Arial" panose="020B0604020202020204" pitchFamily="34" charset="0"/>
            <a:cs typeface="Arial" panose="020B0604020202020204" pitchFamily="34" charset="0"/>
          </a:endParaRPr>
        </a:p>
      </dsp:txBody>
      <dsp:txXfrm>
        <a:off x="509717" y="338558"/>
        <a:ext cx="7541700" cy="677550"/>
      </dsp:txXfrm>
    </dsp:sp>
    <dsp:sp modelId="{2F8CCDC7-C79E-411E-818E-4787062FED7B}">
      <dsp:nvSpPr>
        <dsp:cNvPr id="0" name=""/>
        <dsp:cNvSpPr/>
      </dsp:nvSpPr>
      <dsp:spPr>
        <a:xfrm>
          <a:off x="86248" y="253864"/>
          <a:ext cx="846937" cy="846937"/>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D19D5C9A-59ED-411C-878B-233A56BEADC9}">
      <dsp:nvSpPr>
        <dsp:cNvPr id="0" name=""/>
        <dsp:cNvSpPr/>
      </dsp:nvSpPr>
      <dsp:spPr>
        <a:xfrm>
          <a:off x="995230" y="1354558"/>
          <a:ext cx="7056187" cy="6775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7805" tIns="93980" rIns="93980" bIns="93980" numCol="1" spcCol="1270" anchor="ctr" anchorCtr="0">
          <a:noAutofit/>
        </a:bodyPr>
        <a:lstStyle/>
        <a:p>
          <a:pPr lvl="0" algn="l" defTabSz="1644650">
            <a:lnSpc>
              <a:spcPct val="90000"/>
            </a:lnSpc>
            <a:spcBef>
              <a:spcPct val="0"/>
            </a:spcBef>
            <a:spcAft>
              <a:spcPct val="35000"/>
            </a:spcAft>
          </a:pPr>
          <a:r>
            <a:rPr lang="en-US" sz="3700" kern="1200" smtClean="0">
              <a:latin typeface="Arial" panose="020B0604020202020204" pitchFamily="34" charset="0"/>
              <a:cs typeface="Arial" panose="020B0604020202020204" pitchFamily="34" charset="0"/>
            </a:rPr>
            <a:t>Tổng quan lý thuyết</a:t>
          </a:r>
          <a:endParaRPr lang="en-US" sz="3700" kern="1200">
            <a:latin typeface="Arial" panose="020B0604020202020204" pitchFamily="34" charset="0"/>
            <a:cs typeface="Arial" panose="020B0604020202020204" pitchFamily="34" charset="0"/>
          </a:endParaRPr>
        </a:p>
      </dsp:txBody>
      <dsp:txXfrm>
        <a:off x="995230" y="1354558"/>
        <a:ext cx="7056187" cy="677550"/>
      </dsp:txXfrm>
    </dsp:sp>
    <dsp:sp modelId="{5A67AD02-09C7-4031-AB22-7C8E89FD0989}">
      <dsp:nvSpPr>
        <dsp:cNvPr id="0" name=""/>
        <dsp:cNvSpPr/>
      </dsp:nvSpPr>
      <dsp:spPr>
        <a:xfrm>
          <a:off x="571761" y="1269864"/>
          <a:ext cx="846937" cy="846937"/>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3BB557DC-556C-478E-B909-4B99ABB40C98}">
      <dsp:nvSpPr>
        <dsp:cNvPr id="0" name=""/>
        <dsp:cNvSpPr/>
      </dsp:nvSpPr>
      <dsp:spPr>
        <a:xfrm>
          <a:off x="1144243" y="2370558"/>
          <a:ext cx="6907174" cy="6775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7805" tIns="93980" rIns="93980" bIns="93980" numCol="1" spcCol="1270" anchor="ctr" anchorCtr="0">
          <a:noAutofit/>
        </a:bodyPr>
        <a:lstStyle/>
        <a:p>
          <a:pPr lvl="0" algn="l" defTabSz="1644650">
            <a:lnSpc>
              <a:spcPct val="90000"/>
            </a:lnSpc>
            <a:spcBef>
              <a:spcPct val="0"/>
            </a:spcBef>
            <a:spcAft>
              <a:spcPct val="35000"/>
            </a:spcAft>
          </a:pPr>
          <a:r>
            <a:rPr lang="en-US" sz="3700" kern="1200" smtClean="0">
              <a:latin typeface="Arial" panose="020B0604020202020204" pitchFamily="34" charset="0"/>
              <a:cs typeface="Arial" panose="020B0604020202020204" pitchFamily="34" charset="0"/>
            </a:rPr>
            <a:t>Xây dựng hệ thống</a:t>
          </a:r>
          <a:endParaRPr lang="en-US" sz="3700" kern="1200">
            <a:latin typeface="Arial" panose="020B0604020202020204" pitchFamily="34" charset="0"/>
            <a:cs typeface="Arial" panose="020B0604020202020204" pitchFamily="34" charset="0"/>
          </a:endParaRPr>
        </a:p>
      </dsp:txBody>
      <dsp:txXfrm>
        <a:off x="1144243" y="2370558"/>
        <a:ext cx="6907174" cy="677550"/>
      </dsp:txXfrm>
    </dsp:sp>
    <dsp:sp modelId="{A6EF8F28-F248-411B-9330-D189E8B95D22}">
      <dsp:nvSpPr>
        <dsp:cNvPr id="0" name=""/>
        <dsp:cNvSpPr/>
      </dsp:nvSpPr>
      <dsp:spPr>
        <a:xfrm>
          <a:off x="720774" y="2285864"/>
          <a:ext cx="846937" cy="846937"/>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B725F34-0E76-4A9C-A632-7959EB012AA2}">
      <dsp:nvSpPr>
        <dsp:cNvPr id="0" name=""/>
        <dsp:cNvSpPr/>
      </dsp:nvSpPr>
      <dsp:spPr>
        <a:xfrm>
          <a:off x="995230" y="3386558"/>
          <a:ext cx="7056187" cy="6775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7805" tIns="93980" rIns="93980" bIns="93980" numCol="1" spcCol="1270" anchor="ctr" anchorCtr="0">
          <a:noAutofit/>
        </a:bodyPr>
        <a:lstStyle/>
        <a:p>
          <a:pPr lvl="0" algn="l" defTabSz="1644650">
            <a:lnSpc>
              <a:spcPct val="90000"/>
            </a:lnSpc>
            <a:spcBef>
              <a:spcPct val="0"/>
            </a:spcBef>
            <a:spcAft>
              <a:spcPct val="35000"/>
            </a:spcAft>
          </a:pPr>
          <a:r>
            <a:rPr lang="en-US" sz="3700" kern="1200" smtClean="0">
              <a:latin typeface="Arial" panose="020B0604020202020204" pitchFamily="34" charset="0"/>
              <a:cs typeface="Arial" panose="020B0604020202020204" pitchFamily="34" charset="0"/>
            </a:rPr>
            <a:t>Kết quả thực nghiệm</a:t>
          </a:r>
          <a:endParaRPr lang="en-US" sz="3700" kern="1200">
            <a:latin typeface="Arial" panose="020B0604020202020204" pitchFamily="34" charset="0"/>
            <a:cs typeface="Arial" panose="020B0604020202020204" pitchFamily="34" charset="0"/>
          </a:endParaRPr>
        </a:p>
      </dsp:txBody>
      <dsp:txXfrm>
        <a:off x="995230" y="3386558"/>
        <a:ext cx="7056187" cy="677550"/>
      </dsp:txXfrm>
    </dsp:sp>
    <dsp:sp modelId="{56E7C0F6-21F0-4AC7-A925-5C75F8D86B6A}">
      <dsp:nvSpPr>
        <dsp:cNvPr id="0" name=""/>
        <dsp:cNvSpPr/>
      </dsp:nvSpPr>
      <dsp:spPr>
        <a:xfrm>
          <a:off x="571761" y="3301864"/>
          <a:ext cx="846937" cy="846937"/>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3CF1F1F4-C58B-4270-93B1-7A34976D5AD1}">
      <dsp:nvSpPr>
        <dsp:cNvPr id="0" name=""/>
        <dsp:cNvSpPr/>
      </dsp:nvSpPr>
      <dsp:spPr>
        <a:xfrm>
          <a:off x="509717" y="4402558"/>
          <a:ext cx="7541700" cy="6775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7805" tIns="93980" rIns="93980" bIns="93980" numCol="1" spcCol="1270" anchor="ctr" anchorCtr="0">
          <a:noAutofit/>
        </a:bodyPr>
        <a:lstStyle/>
        <a:p>
          <a:pPr lvl="0" algn="l" defTabSz="1644650">
            <a:lnSpc>
              <a:spcPct val="90000"/>
            </a:lnSpc>
            <a:spcBef>
              <a:spcPct val="0"/>
            </a:spcBef>
            <a:spcAft>
              <a:spcPct val="35000"/>
            </a:spcAft>
          </a:pPr>
          <a:r>
            <a:rPr lang="en-US" sz="3700" kern="1200" smtClean="0">
              <a:latin typeface="Arial" panose="020B0604020202020204" pitchFamily="34" charset="0"/>
              <a:cs typeface="Arial" panose="020B0604020202020204" pitchFamily="34" charset="0"/>
            </a:rPr>
            <a:t>Kết luận và hướng phát triển </a:t>
          </a:r>
          <a:endParaRPr lang="en-US" sz="3700" kern="1200">
            <a:latin typeface="Arial" panose="020B0604020202020204" pitchFamily="34" charset="0"/>
            <a:cs typeface="Arial" panose="020B0604020202020204" pitchFamily="34" charset="0"/>
          </a:endParaRPr>
        </a:p>
      </dsp:txBody>
      <dsp:txXfrm>
        <a:off x="509717" y="4402558"/>
        <a:ext cx="7541700" cy="677550"/>
      </dsp:txXfrm>
    </dsp:sp>
    <dsp:sp modelId="{FE16D9FD-736E-4DE7-BCC3-5BC544B497A5}">
      <dsp:nvSpPr>
        <dsp:cNvPr id="0" name=""/>
        <dsp:cNvSpPr/>
      </dsp:nvSpPr>
      <dsp:spPr>
        <a:xfrm>
          <a:off x="86248" y="4317864"/>
          <a:ext cx="846937" cy="846937"/>
        </a:xfrm>
        <a:prstGeom prst="ellipse">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78B479-812E-46B0-B35C-BB06B443F0FC}" type="datetimeFigureOut">
              <a:rPr lang="en-US" smtClean="0"/>
              <a:t>10/7/2019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B145F9-ED3F-4350-98F1-0A16088F17A2}" type="slidenum">
              <a:rPr lang="en-US" smtClean="0"/>
              <a:t>‹#›</a:t>
            </a:fld>
            <a:endParaRPr lang="en-US"/>
          </a:p>
        </p:txBody>
      </p:sp>
    </p:spTree>
    <p:extLst>
      <p:ext uri="{BB962C8B-B14F-4D97-AF65-F5344CB8AC3E}">
        <p14:creationId xmlns:p14="http://schemas.microsoft.com/office/powerpoint/2010/main" val="2427391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B145F9-ED3F-4350-98F1-0A16088F17A2}" type="slidenum">
              <a:rPr lang="en-US" smtClean="0"/>
              <a:t>2</a:t>
            </a:fld>
            <a:endParaRPr lang="en-US"/>
          </a:p>
        </p:txBody>
      </p:sp>
    </p:spTree>
    <p:extLst>
      <p:ext uri="{BB962C8B-B14F-4D97-AF65-F5344CB8AC3E}">
        <p14:creationId xmlns:p14="http://schemas.microsoft.com/office/powerpoint/2010/main" val="1649263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Theo tổ</a:t>
            </a:r>
            <a:r>
              <a:rPr lang="en-US" baseline="0" smtClean="0"/>
              <a:t> chức y tế thế giới </a:t>
            </a:r>
            <a:r>
              <a:rPr lang="en-US" smtClean="0"/>
              <a:t>các</a:t>
            </a:r>
            <a:r>
              <a:rPr lang="en-US" baseline="0" smtClean="0"/>
              <a:t> bệnh về liên quan tim mạch luôn luôn đứng đầu trong các nguyên nhân gây tử vong. </a:t>
            </a:r>
          </a:p>
          <a:p>
            <a:r>
              <a:rPr lang="en-US" baseline="0" smtClean="0"/>
              <a:t>Ở Việt Nam cũng theo xu hướng đó, tỉ lệ mắc các bệnh về tim mạch và huyết áp luôn ở mức báo động đặc biệt với người già.</a:t>
            </a:r>
          </a:p>
          <a:p>
            <a:r>
              <a:rPr lang="en-US" baseline="0" smtClean="0"/>
              <a:t>Tuy nhiên với điều kiện cơ sở vật chất tại bệnh viện ở Việt Nam: bệnh viện chật chội, số lượng bệnh nhân nhiều, những người bệnh đến bệnh viện không những phải chờ đợi rất lâu mà còn có nguy cơ bị mắc các bệnh khác do truyền nhiễm. Các thiết bị điện tim thì thường có nhiều điện cực và điều đó làm hạn chế viêc di chuyển của bệnh nhân gây ra sự bất tiện</a:t>
            </a:r>
          </a:p>
          <a:p>
            <a:r>
              <a:rPr lang="en-US" baseline="0" smtClean="0"/>
              <a:t>Xu hướng của y tế thế giới thường hướng tới các thiết bị y tế cầm tay mang tính di động và có thể đo đạc được tại gia đình mà không cần phải tới các bệnh viện.</a:t>
            </a:r>
          </a:p>
          <a:p>
            <a:r>
              <a:rPr lang="en-US" baseline="0" smtClean="0"/>
              <a:t>Tuy nhiên tại việt nam các thiết bị này có giá tiền rất cao và không phù hợp với đại đa số điều kiện của các gia đình tại việt nam.</a:t>
            </a:r>
          </a:p>
          <a:p>
            <a:r>
              <a:rPr lang="en-US" baseline="0" smtClean="0"/>
              <a:t>Hơn hết theo như em đã tìm hiểu trên thị trường thì thường máy đo điện tim đồ và nồng độ oxy trong máu thường được tách riêng. Thế nên em nghĩ đến viêc thiết kế cả hai thiết bị trên cùng một thiết bị và thiết bị này có thể vừa đo đạc hai thông số một lúc vừa có thể đo được huyết áp không xâm lấn.</a:t>
            </a:r>
          </a:p>
          <a:p>
            <a:endParaRPr lang="en-US" baseline="0" smtClean="0"/>
          </a:p>
          <a:p>
            <a:endParaRPr lang="en-US" baseline="0" smtClean="0"/>
          </a:p>
          <a:p>
            <a:r>
              <a:rPr lang="en-US" baseline="0" smtClean="0"/>
              <a:t> </a:t>
            </a:r>
            <a:endParaRPr lang="en-US"/>
          </a:p>
        </p:txBody>
      </p:sp>
      <p:sp>
        <p:nvSpPr>
          <p:cNvPr id="4" name="Slide Number Placeholder 3"/>
          <p:cNvSpPr>
            <a:spLocks noGrp="1"/>
          </p:cNvSpPr>
          <p:nvPr>
            <p:ph type="sldNum" sz="quarter" idx="10"/>
          </p:nvPr>
        </p:nvSpPr>
        <p:spPr/>
        <p:txBody>
          <a:bodyPr/>
          <a:lstStyle/>
          <a:p>
            <a:fld id="{70B145F9-ED3F-4350-98F1-0A16088F17A2}" type="slidenum">
              <a:rPr lang="en-US" smtClean="0"/>
              <a:t>3</a:t>
            </a:fld>
            <a:endParaRPr lang="en-US"/>
          </a:p>
        </p:txBody>
      </p:sp>
    </p:spTree>
    <p:extLst>
      <p:ext uri="{BB962C8B-B14F-4D97-AF65-F5344CB8AC3E}">
        <p14:creationId xmlns:p14="http://schemas.microsoft.com/office/powerpoint/2010/main" val="3886826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Sau đây</a:t>
            </a:r>
            <a:r>
              <a:rPr lang="en-US" baseline="0" smtClean="0"/>
              <a:t> thì em xin trình bày phần cơ sở lí thuyết. :</a:t>
            </a:r>
          </a:p>
          <a:p>
            <a:r>
              <a:rPr lang="en-US" baseline="0" smtClean="0"/>
              <a:t>Tín hiệu điện tim : ECG là tín hiệu được sinh ra do quá trình hoạt động của tim. Tín hiệu này có biên độ rất nhỏ và có rất nhiều nhiễu. Và các thiết bị này thường đo với điện cực ướt như trên hình . Điện cực này thì thường có rất nhiều bất lợi. Bất lợi thứ nhất là chỉ dùng đươc 1 lân, thứ 2 là gây kích ứng da, thứ ba là đắt 1 điện cực giá 4000 đồng và 1 lần đo mất 3 điện cực. Một loại điện cực nữa là điện cực khô điện cực này </a:t>
            </a:r>
            <a:r>
              <a:rPr lang="en-US" baseline="0" smtClean="0"/>
              <a:t>giải </a:t>
            </a:r>
            <a:r>
              <a:rPr lang="en-US" baseline="0" smtClean="0"/>
              <a:t>quyết đươc tất cả các bất lợi của điện cực ướt kể trên.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smtClean="0"/>
              <a:t>Tín hiệu nồng độ oxy trong máu được đo bằng phương pháp quang học dựa định luật hấp thụ ánh sang là định luật </a:t>
            </a:r>
            <a:r>
              <a:rPr lang="vi-VN" sz="1200" b="0" i="0" kern="1200" smtClean="0">
                <a:solidFill>
                  <a:schemeClr val="tx1"/>
                </a:solidFill>
                <a:effectLst/>
                <a:latin typeface="+mn-lt"/>
                <a:ea typeface="+mn-ea"/>
                <a:cs typeface="+mn-cs"/>
              </a:rPr>
              <a:t>Beer-Lambert</a:t>
            </a:r>
            <a:r>
              <a:rPr lang="en-US" sz="1200" b="0" i="0" kern="1200" smtClean="0">
                <a:solidFill>
                  <a:schemeClr val="tx1"/>
                </a:solidFill>
                <a:effectLst/>
                <a:latin typeface="+mn-lt"/>
                <a:ea typeface="+mn-ea"/>
                <a:cs typeface="+mn-cs"/>
              </a:rPr>
              <a:t>. Của phần</a:t>
            </a:r>
            <a:r>
              <a:rPr lang="en-US" sz="1200" b="0" i="0" kern="1200" baseline="0" smtClean="0">
                <a:solidFill>
                  <a:schemeClr val="tx1"/>
                </a:solidFill>
                <a:effectLst/>
                <a:latin typeface="+mn-lt"/>
                <a:ea typeface="+mn-ea"/>
                <a:cs typeface="+mn-cs"/>
              </a:rPr>
              <a:t> tử hemoglobin mang oxu và phần tử hemogolobin không mang oxy.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smtClean="0">
                <a:solidFill>
                  <a:schemeClr val="tx1"/>
                </a:solidFill>
                <a:effectLst/>
                <a:latin typeface="+mn-lt"/>
                <a:ea typeface="+mn-ea"/>
                <a:cs typeface="+mn-cs"/>
              </a:rPr>
              <a:t>Tạo ra 2 thành phần thành phần biến đổi AC là thành phần máu bơm đến tĩnh mạch thành phần điện áp DC là thành phần không biến </a:t>
            </a:r>
            <a:r>
              <a:rPr lang="en-US" sz="1200" b="0" i="0" kern="1200" baseline="0" smtClean="0">
                <a:solidFill>
                  <a:schemeClr val="tx1"/>
                </a:solidFill>
                <a:effectLst/>
                <a:latin typeface="+mn-lt"/>
                <a:ea typeface="+mn-ea"/>
                <a:cs typeface="+mn-cs"/>
              </a:rPr>
              <a:t>đổi </a:t>
            </a:r>
            <a:r>
              <a:rPr lang="en-US" sz="1200" b="0" i="0" kern="1200" baseline="0" smtClean="0">
                <a:solidFill>
                  <a:schemeClr val="tx1"/>
                </a:solidFill>
                <a:effectLst/>
                <a:latin typeface="+mn-lt"/>
                <a:ea typeface="+mn-ea"/>
                <a:cs typeface="+mn-cs"/>
              </a:rPr>
              <a:t>như xương, mô.</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smtClean="0">
                <a:solidFill>
                  <a:schemeClr val="tx1"/>
                </a:solidFill>
                <a:effectLst/>
                <a:latin typeface="+mn-lt"/>
                <a:ea typeface="+mn-ea"/>
                <a:cs typeface="+mn-cs"/>
              </a:rPr>
              <a:t>Dựa vào sự hấp thụ khác nhau giữa 2 thành phần này với các bước songs ánh </a:t>
            </a:r>
            <a:r>
              <a:rPr lang="en-US" sz="1200" b="0" i="0" kern="1200" baseline="0" smtClean="0">
                <a:solidFill>
                  <a:schemeClr val="tx1"/>
                </a:solidFill>
                <a:effectLst/>
                <a:latin typeface="+mn-lt"/>
                <a:ea typeface="+mn-ea"/>
                <a:cs typeface="+mn-cs"/>
              </a:rPr>
              <a:t>sáng </a:t>
            </a:r>
            <a:r>
              <a:rPr lang="en-US" sz="1200" b="0" i="0" kern="1200" baseline="0" smtClean="0">
                <a:solidFill>
                  <a:schemeClr val="tx1"/>
                </a:solidFill>
                <a:effectLst/>
                <a:latin typeface="+mn-lt"/>
                <a:ea typeface="+mn-ea"/>
                <a:cs typeface="+mn-cs"/>
              </a:rPr>
              <a:t>khác nhau mà người ta có thể tìm ra thành phần nồng độ của từng chất từ đó tính ra nồng độ oxy trong máu là phần tram thành phần phần tử hemoglobindeoxy / tổng các phần tử hemogolobin mang oxy hay không mang oxy.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200" b="0" i="0" kern="1200" smtClean="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70B145F9-ED3F-4350-98F1-0A16088F17A2}" type="slidenum">
              <a:rPr lang="en-US" smtClean="0"/>
              <a:t>4</a:t>
            </a:fld>
            <a:endParaRPr lang="en-US"/>
          </a:p>
        </p:txBody>
      </p:sp>
    </p:spTree>
    <p:extLst>
      <p:ext uri="{BB962C8B-B14F-4D97-AF65-F5344CB8AC3E}">
        <p14:creationId xmlns:p14="http://schemas.microsoft.com/office/powerpoint/2010/main" val="836546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Cá</a:t>
            </a:r>
            <a:r>
              <a:rPr lang="en-US" baseline="0" smtClean="0"/>
              <a:t>c thiết bị đo điện tim thông thường có 10 điện cực để phục vụ các chẩn đoán chuyên sâu. </a:t>
            </a:r>
          </a:p>
          <a:p>
            <a:r>
              <a:rPr lang="en-US" smtClean="0"/>
              <a:t>Các</a:t>
            </a:r>
            <a:r>
              <a:rPr lang="en-US" baseline="0" smtClean="0"/>
              <a:t> thiết bị đo điện tim đồ di động thường có 3 điện cực 2 điện cực gán vào cổ tay và 1 điện cực gắn vào chân phải.</a:t>
            </a:r>
          </a:p>
          <a:p>
            <a:r>
              <a:rPr lang="en-US" baseline="0" smtClean="0"/>
              <a:t>Việc giảm số lượng điện cực là một thì điều cần thiết vì giảm giá thành chế tạo, giảm tiếp xúc của người bệnh với thiết bị =&gt; sự an toàn.</a:t>
            </a:r>
          </a:p>
          <a:p>
            <a:r>
              <a:rPr lang="en-US" baseline="0" smtClean="0"/>
              <a:t>Các thiết bị trên thị trường hiện nay cũng có thể đo điện tim 2 cực điển hình như thiết bị của aliverco, thiết bị </a:t>
            </a:r>
            <a:r>
              <a:rPr lang="vi-VN" sz="1200" kern="1200" smtClean="0">
                <a:solidFill>
                  <a:schemeClr val="tx1"/>
                </a:solidFill>
                <a:effectLst/>
                <a:latin typeface="+mn-lt"/>
                <a:ea typeface="+mn-ea"/>
                <a:cs typeface="+mn-cs"/>
              </a:rPr>
              <a:t>ECG Monitor Recorder Dicare </a:t>
            </a:r>
            <a:r>
              <a:rPr lang="en-US" sz="1200" kern="1200" smtClean="0">
                <a:solidFill>
                  <a:schemeClr val="tx1"/>
                </a:solidFill>
                <a:effectLst/>
                <a:latin typeface="+mn-lt"/>
                <a:ea typeface="+mn-ea"/>
                <a:cs typeface="+mn-cs"/>
              </a:rPr>
              <a:t>và</a:t>
            </a:r>
            <a:r>
              <a:rPr lang="en-US" sz="1200" kern="1200" baseline="0" smtClean="0">
                <a:solidFill>
                  <a:schemeClr val="tx1"/>
                </a:solidFill>
                <a:effectLst/>
                <a:latin typeface="+mn-lt"/>
                <a:ea typeface="+mn-ea"/>
                <a:cs typeface="+mn-cs"/>
              </a:rPr>
              <a:t> thiết bị </a:t>
            </a:r>
            <a:r>
              <a:rPr lang="en-US" sz="1200" kern="1200" smtClean="0">
                <a:solidFill>
                  <a:schemeClr val="tx1"/>
                </a:solidFill>
                <a:effectLst/>
                <a:latin typeface="+mn-lt"/>
                <a:ea typeface="+mn-ea"/>
                <a:cs typeface="+mn-cs"/>
              </a:rPr>
              <a:t>Heartcheck Pen. </a:t>
            </a:r>
          </a:p>
          <a:p>
            <a:r>
              <a:rPr lang="en-US" sz="1200" kern="1200" smtClean="0">
                <a:solidFill>
                  <a:schemeClr val="tx1"/>
                </a:solidFill>
                <a:effectLst/>
                <a:latin typeface="+mn-lt"/>
                <a:ea typeface="+mn-ea"/>
                <a:cs typeface="+mn-cs"/>
              </a:rPr>
              <a:t>Tuy</a:t>
            </a:r>
            <a:r>
              <a:rPr lang="en-US" sz="1200" kern="1200" baseline="0" smtClean="0">
                <a:solidFill>
                  <a:schemeClr val="tx1"/>
                </a:solidFill>
                <a:effectLst/>
                <a:latin typeface="+mn-lt"/>
                <a:ea typeface="+mn-ea"/>
                <a:cs typeface="+mn-cs"/>
              </a:rPr>
              <a:t> nhiên các thiết bị này rất đắt ví dụ như aliverco: 100$, 388$ 120$ chưa kể phí vận chuyển. </a:t>
            </a:r>
            <a:endParaRPr lang="en-US"/>
          </a:p>
        </p:txBody>
      </p:sp>
      <p:sp>
        <p:nvSpPr>
          <p:cNvPr id="4" name="Slide Number Placeholder 3"/>
          <p:cNvSpPr>
            <a:spLocks noGrp="1"/>
          </p:cNvSpPr>
          <p:nvPr>
            <p:ph type="sldNum" sz="quarter" idx="10"/>
          </p:nvPr>
        </p:nvSpPr>
        <p:spPr/>
        <p:txBody>
          <a:bodyPr/>
          <a:lstStyle/>
          <a:p>
            <a:fld id="{70B145F9-ED3F-4350-98F1-0A16088F17A2}" type="slidenum">
              <a:rPr lang="en-US" smtClean="0"/>
              <a:t>5</a:t>
            </a:fld>
            <a:endParaRPr lang="en-US"/>
          </a:p>
        </p:txBody>
      </p:sp>
    </p:spTree>
    <p:extLst>
      <p:ext uri="{BB962C8B-B14F-4D97-AF65-F5344CB8AC3E}">
        <p14:creationId xmlns:p14="http://schemas.microsoft.com/office/powerpoint/2010/main" val="1306790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Sau</a:t>
            </a:r>
            <a:r>
              <a:rPr lang="en-US" baseline="0" smtClean="0"/>
              <a:t> đó em sẽ tìm hiểu các nghiên cứu có liên quan đến làm được 1 sản phẩm có đo điện tim với điện cực khô và chỉ dùng 2 cực.</a:t>
            </a:r>
          </a:p>
          <a:p>
            <a:r>
              <a:rPr lang="en-US" baseline="0" smtClean="0"/>
              <a:t>Theo tìm hiểu lí do để có điện cực thứ 3: điện cực thứ ba được dùng để giảm nhiễu mode chung đây là nhiễu gây ra do đường điện lưới.</a:t>
            </a:r>
          </a:p>
          <a:p>
            <a:r>
              <a:rPr lang="en-US" baseline="0" smtClean="0"/>
              <a:t>Theo như hình trên mô hình hóa cơ thể con người trong một hệ thống mạng điện:</a:t>
            </a:r>
          </a:p>
          <a:p>
            <a:r>
              <a:rPr lang="en-US" baseline="0" smtClean="0"/>
              <a:t>Có thể thấy điện lưới tiếp xúc với con người thông qua hai tụ điện. </a:t>
            </a:r>
          </a:p>
        </p:txBody>
      </p:sp>
      <p:sp>
        <p:nvSpPr>
          <p:cNvPr id="4" name="Slide Number Placeholder 3"/>
          <p:cNvSpPr>
            <a:spLocks noGrp="1"/>
          </p:cNvSpPr>
          <p:nvPr>
            <p:ph type="sldNum" sz="quarter" idx="10"/>
          </p:nvPr>
        </p:nvSpPr>
        <p:spPr/>
        <p:txBody>
          <a:bodyPr/>
          <a:lstStyle/>
          <a:p>
            <a:fld id="{70B145F9-ED3F-4350-98F1-0A16088F17A2}" type="slidenum">
              <a:rPr lang="en-US" smtClean="0"/>
              <a:t>6</a:t>
            </a:fld>
            <a:endParaRPr lang="en-US"/>
          </a:p>
        </p:txBody>
      </p:sp>
    </p:spTree>
    <p:extLst>
      <p:ext uri="{BB962C8B-B14F-4D97-AF65-F5344CB8AC3E}">
        <p14:creationId xmlns:p14="http://schemas.microsoft.com/office/powerpoint/2010/main" val="2829011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B145F9-ED3F-4350-98F1-0A16088F17A2}" type="slidenum">
              <a:rPr lang="en-US" smtClean="0"/>
              <a:t>19</a:t>
            </a:fld>
            <a:endParaRPr lang="en-US"/>
          </a:p>
        </p:txBody>
      </p:sp>
    </p:spTree>
    <p:extLst>
      <p:ext uri="{BB962C8B-B14F-4D97-AF65-F5344CB8AC3E}">
        <p14:creationId xmlns:p14="http://schemas.microsoft.com/office/powerpoint/2010/main" val="3730638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 name="Date Placeholder 29"/>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922AC0-9580-4DAF-B12B-32295E1FD1F1}"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19" name="Footer Placeholder 18"/>
          <p:cNvSpPr>
            <a:spLocks noGrp="1"/>
          </p:cNvSpPr>
          <p:nvPr>
            <p:ph type="ftr" sz="quarter" idx="11"/>
          </p:nvPr>
        </p:nvSpPr>
        <p:spPr>
          <a:xfrm>
            <a:off x="3867215" y="6654808"/>
            <a:ext cx="5336655" cy="19186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Palatino Linotype" panose="02040502050505030304"/>
                <a:ea typeface="+mn-ea"/>
                <a:cs typeface="+mn-cs"/>
              </a:rPr>
              <a:t>Signal Processing and Radio Communications Lab</a:t>
            </a:r>
          </a:p>
        </p:txBody>
      </p:sp>
      <p:sp>
        <p:nvSpPr>
          <p:cNvPr id="27" name="Slide Number Placeholder 2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tx2"/>
                </a:solidFill>
                <a:effectLst/>
                <a:latin typeface="Arial" panose="020B0604020202020204" pitchFamily="34" charset="0"/>
                <a:ea typeface="+mj-ea"/>
                <a:cs typeface="Arial" panose="020B0604020202020204" pitchFamily="34" charset="0"/>
              </a:defRPr>
            </a:lvl1pPr>
          </a:lstStyle>
          <a:p>
            <a:r>
              <a:rPr kumimoji="0" lang="en-US" dirty="0"/>
              <a:t>Click to edit Master title style</a:t>
            </a:r>
          </a:p>
        </p:txBody>
      </p:sp>
      <p:cxnSp>
        <p:nvCxnSpPr>
          <p:cNvPr id="5" name="Straight Connector 4"/>
          <p:cNvCxnSpPr/>
          <p:nvPr/>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142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5" name="Footer Placeholder 4"/>
          <p:cNvSpPr>
            <a:spLocks noGrp="1"/>
          </p:cNvSpPr>
          <p:nvPr>
            <p:ph type="ftr" sz="quarter" idx="11"/>
          </p:nvPr>
        </p:nvSpPr>
        <p:spPr>
          <a:xfrm>
            <a:off x="3867216" y="6597650"/>
            <a:ext cx="5149784" cy="26669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Palatino Linotype" panose="02040502050505030304"/>
                <a:ea typeface="+mn-ea"/>
                <a:cs typeface="+mn-cs"/>
              </a:rPr>
              <a:t>Signal Processing and Radio Communications Lab</a:t>
            </a:r>
          </a:p>
        </p:txBody>
      </p:sp>
      <p:sp>
        <p:nvSpPr>
          <p:cNvPr id="6" name="Slide Number Placeholder 5"/>
          <p:cNvSpPr>
            <a:spLocks noGrp="1"/>
          </p:cNvSpPr>
          <p:nvPr>
            <p:ph type="sldNum" sz="quarter" idx="12"/>
          </p:nvPr>
        </p:nvSpPr>
        <p:spPr>
          <a:xfrm>
            <a:off x="10977552" y="6683373"/>
            <a:ext cx="1025524" cy="18097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3" name="Content Placeholder 2"/>
          <p:cNvSpPr>
            <a:spLocks noGrp="1"/>
          </p:cNvSpPr>
          <p:nvPr>
            <p:ph idx="1"/>
          </p:nvPr>
        </p:nvSpPr>
        <p:spPr>
          <a:xfrm>
            <a:off x="219075" y="1156625"/>
            <a:ext cx="11853182" cy="5159396"/>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a:xfrm>
            <a:off x="219075" y="191259"/>
            <a:ext cx="10693854" cy="754842"/>
          </a:xfrm>
        </p:spPr>
        <p:txBody>
          <a:bodyPr>
            <a:normAutofit/>
          </a:bodyPr>
          <a:lstStyle>
            <a:lvl1pPr>
              <a:defRPr sz="4000"/>
            </a:lvl1pPr>
          </a:lstStyle>
          <a:p>
            <a:r>
              <a:rPr kumimoji="0" lang="en-US" dirty="0"/>
              <a:t>Click to edit Master title style</a:t>
            </a:r>
          </a:p>
        </p:txBody>
      </p:sp>
    </p:spTree>
    <p:extLst>
      <p:ext uri="{BB962C8B-B14F-4D97-AF65-F5344CB8AC3E}">
        <p14:creationId xmlns:p14="http://schemas.microsoft.com/office/powerpoint/2010/main" val="215205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p:cNvGrpSpPr/>
          <p:nvPr/>
        </p:nvGrpSpPr>
        <p:grpSpPr>
          <a:xfrm>
            <a:off x="-16371" y="-22283"/>
            <a:ext cx="10424678" cy="475036"/>
            <a:chOff x="-12700" y="-22283"/>
            <a:chExt cx="10573248" cy="475036"/>
          </a:xfrm>
        </p:grpSpPr>
        <p:sp>
          <p:nvSpPr>
            <p:cNvPr id="28" name="Freeform 27"/>
            <p:cNvSpPr>
              <a:spLocks/>
            </p:cNvSpPr>
            <p:nvPr/>
          </p:nvSpPr>
          <p:spPr bwMode="auto">
            <a:xfrm>
              <a:off x="-12700" y="-22283"/>
              <a:ext cx="10573248" cy="365183"/>
            </a:xfrm>
            <a:custGeom>
              <a:avLst>
                <a:gd name="A1" fmla="val 0"/>
                <a:gd name="A2" fmla="val 0"/>
                <a:gd name="A3" fmla="val 0"/>
                <a:gd name="A4" fmla="val 0"/>
                <a:gd name="A5" fmla="val 0"/>
                <a:gd name="A6" fmla="val 0"/>
                <a:gd name="A7" fmla="val 0"/>
                <a:gd name="A8" fmla="val 0"/>
              </a:avLst>
              <a:gdLst>
                <a:gd name="connsiteX0" fmla="*/ 10 w 10010"/>
                <a:gd name="connsiteY0" fmla="*/ 30 h 10000"/>
                <a:gd name="connsiteX1" fmla="*/ 4404 w 10010"/>
                <a:gd name="connsiteY1" fmla="*/ 0 h 10000"/>
                <a:gd name="connsiteX2" fmla="*/ 7578 w 10010"/>
                <a:gd name="connsiteY2" fmla="*/ 5595 h 10000"/>
                <a:gd name="connsiteX3" fmla="*/ 9990 w 10010"/>
                <a:gd name="connsiteY3" fmla="*/ 838 h 10000"/>
                <a:gd name="connsiteX4" fmla="*/ 10010 w 10010"/>
                <a:gd name="connsiteY4" fmla="*/ 936 h 10000"/>
                <a:gd name="connsiteX5" fmla="*/ 7453 w 10010"/>
                <a:gd name="connsiteY5" fmla="*/ 6692 h 10000"/>
                <a:gd name="connsiteX6" fmla="*/ 2578 w 10010"/>
                <a:gd name="connsiteY6" fmla="*/ 3064 h 10000"/>
                <a:gd name="connsiteX7" fmla="*/ 0 w 10010"/>
                <a:gd name="connsiteY7" fmla="*/ 10000 h 10000"/>
                <a:gd name="connsiteX8" fmla="*/ 10 w 10010"/>
                <a:gd name="connsiteY8" fmla="*/ 30 h 10000"/>
                <a:gd name="connsiteX0" fmla="*/ 10 w 9991"/>
                <a:gd name="connsiteY0" fmla="*/ 89 h 10059"/>
                <a:gd name="connsiteX1" fmla="*/ 4404 w 9991"/>
                <a:gd name="connsiteY1" fmla="*/ 59 h 10059"/>
                <a:gd name="connsiteX2" fmla="*/ 7578 w 9991"/>
                <a:gd name="connsiteY2" fmla="*/ 5654 h 10059"/>
                <a:gd name="connsiteX3" fmla="*/ 9990 w 9991"/>
                <a:gd name="connsiteY3" fmla="*/ 897 h 10059"/>
                <a:gd name="connsiteX4" fmla="*/ 9991 w 9991"/>
                <a:gd name="connsiteY4" fmla="*/ 170 h 10059"/>
                <a:gd name="connsiteX5" fmla="*/ 7453 w 9991"/>
                <a:gd name="connsiteY5" fmla="*/ 6751 h 10059"/>
                <a:gd name="connsiteX6" fmla="*/ 2578 w 9991"/>
                <a:gd name="connsiteY6" fmla="*/ 3123 h 10059"/>
                <a:gd name="connsiteX7" fmla="*/ 0 w 9991"/>
                <a:gd name="connsiteY7" fmla="*/ 10059 h 10059"/>
                <a:gd name="connsiteX8" fmla="*/ 10 w 9991"/>
                <a:gd name="connsiteY8" fmla="*/ 89 h 10059"/>
                <a:gd name="connsiteX0" fmla="*/ 10 w 10000"/>
                <a:gd name="connsiteY0" fmla="*/ 555 h 10467"/>
                <a:gd name="connsiteX1" fmla="*/ 4408 w 10000"/>
                <a:gd name="connsiteY1" fmla="*/ 526 h 10467"/>
                <a:gd name="connsiteX2" fmla="*/ 7585 w 10000"/>
                <a:gd name="connsiteY2" fmla="*/ 6088 h 10467"/>
                <a:gd name="connsiteX3" fmla="*/ 9999 w 10000"/>
                <a:gd name="connsiteY3" fmla="*/ 1359 h 10467"/>
                <a:gd name="connsiteX4" fmla="*/ 10000 w 10000"/>
                <a:gd name="connsiteY4" fmla="*/ 144 h 10467"/>
                <a:gd name="connsiteX5" fmla="*/ 7460 w 10000"/>
                <a:gd name="connsiteY5" fmla="*/ 7178 h 10467"/>
                <a:gd name="connsiteX6" fmla="*/ 2580 w 10000"/>
                <a:gd name="connsiteY6" fmla="*/ 3572 h 10467"/>
                <a:gd name="connsiteX7" fmla="*/ 0 w 10000"/>
                <a:gd name="connsiteY7" fmla="*/ 10467 h 10467"/>
                <a:gd name="connsiteX8" fmla="*/ 10 w 10000"/>
                <a:gd name="connsiteY8" fmla="*/ 555 h 10467"/>
                <a:gd name="connsiteX0" fmla="*/ 10 w 10000"/>
                <a:gd name="connsiteY0" fmla="*/ 611 h 10523"/>
                <a:gd name="connsiteX1" fmla="*/ 4408 w 10000"/>
                <a:gd name="connsiteY1" fmla="*/ 582 h 10523"/>
                <a:gd name="connsiteX2" fmla="*/ 7585 w 10000"/>
                <a:gd name="connsiteY2" fmla="*/ 6144 h 10523"/>
                <a:gd name="connsiteX3" fmla="*/ 9999 w 10000"/>
                <a:gd name="connsiteY3" fmla="*/ 503 h 10523"/>
                <a:gd name="connsiteX4" fmla="*/ 10000 w 10000"/>
                <a:gd name="connsiteY4" fmla="*/ 200 h 10523"/>
                <a:gd name="connsiteX5" fmla="*/ 7460 w 10000"/>
                <a:gd name="connsiteY5" fmla="*/ 7234 h 10523"/>
                <a:gd name="connsiteX6" fmla="*/ 2580 w 10000"/>
                <a:gd name="connsiteY6" fmla="*/ 3628 h 10523"/>
                <a:gd name="connsiteX7" fmla="*/ 0 w 10000"/>
                <a:gd name="connsiteY7" fmla="*/ 10523 h 10523"/>
                <a:gd name="connsiteX8" fmla="*/ 10 w 10000"/>
                <a:gd name="connsiteY8" fmla="*/ 611 h 10523"/>
                <a:gd name="connsiteX0" fmla="*/ 10 w 10000"/>
                <a:gd name="connsiteY0" fmla="*/ 271 h 10183"/>
                <a:gd name="connsiteX1" fmla="*/ 4408 w 10000"/>
                <a:gd name="connsiteY1" fmla="*/ 242 h 10183"/>
                <a:gd name="connsiteX2" fmla="*/ 7585 w 10000"/>
                <a:gd name="connsiteY2" fmla="*/ 5804 h 10183"/>
                <a:gd name="connsiteX3" fmla="*/ 9999 w 10000"/>
                <a:gd name="connsiteY3" fmla="*/ 163 h 10183"/>
                <a:gd name="connsiteX4" fmla="*/ 10000 w 10000"/>
                <a:gd name="connsiteY4" fmla="*/ 240 h 10183"/>
                <a:gd name="connsiteX5" fmla="*/ 7460 w 10000"/>
                <a:gd name="connsiteY5" fmla="*/ 6894 h 10183"/>
                <a:gd name="connsiteX6" fmla="*/ 2580 w 10000"/>
                <a:gd name="connsiteY6" fmla="*/ 3288 h 10183"/>
                <a:gd name="connsiteX7" fmla="*/ 0 w 10000"/>
                <a:gd name="connsiteY7" fmla="*/ 10183 h 10183"/>
                <a:gd name="connsiteX8" fmla="*/ 10 w 10000"/>
                <a:gd name="connsiteY8" fmla="*/ 271 h 1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183">
                  <a:moveTo>
                    <a:pt x="10" y="271"/>
                  </a:moveTo>
                  <a:lnTo>
                    <a:pt x="4408" y="242"/>
                  </a:lnTo>
                  <a:cubicBezTo>
                    <a:pt x="4761" y="1773"/>
                    <a:pt x="6653" y="5817"/>
                    <a:pt x="7585" y="5804"/>
                  </a:cubicBezTo>
                  <a:cubicBezTo>
                    <a:pt x="8517" y="5791"/>
                    <a:pt x="9583" y="1633"/>
                    <a:pt x="9999" y="163"/>
                  </a:cubicBezTo>
                  <a:cubicBezTo>
                    <a:pt x="10002" y="961"/>
                    <a:pt x="9997" y="-558"/>
                    <a:pt x="10000" y="240"/>
                  </a:cubicBezTo>
                  <a:cubicBezTo>
                    <a:pt x="9823" y="907"/>
                    <a:pt x="8697" y="6386"/>
                    <a:pt x="7460" y="6894"/>
                  </a:cubicBezTo>
                  <a:cubicBezTo>
                    <a:pt x="6223" y="7402"/>
                    <a:pt x="3823" y="2742"/>
                    <a:pt x="2580" y="3288"/>
                  </a:cubicBezTo>
                  <a:cubicBezTo>
                    <a:pt x="1300" y="3409"/>
                    <a:pt x="468" y="7547"/>
                    <a:pt x="0" y="10183"/>
                  </a:cubicBezTo>
                  <a:cubicBezTo>
                    <a:pt x="3" y="6879"/>
                    <a:pt x="7" y="3575"/>
                    <a:pt x="10" y="271"/>
                  </a:cubicBezTo>
                  <a:close/>
                </a:path>
              </a:pathLst>
            </a:custGeom>
            <a:gradFill>
              <a:gsLst>
                <a:gs pos="0">
                  <a:schemeClr val="bg2">
                    <a:lumMod val="75000"/>
                  </a:schemeClr>
                </a:gs>
                <a:gs pos="100000">
                  <a:schemeClr val="bg2"/>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33" name="Freeform 32"/>
            <p:cNvSpPr>
              <a:spLocks/>
            </p:cNvSpPr>
            <p:nvPr/>
          </p:nvSpPr>
          <p:spPr bwMode="auto">
            <a:xfrm rot="21436420">
              <a:off x="-8847" y="-4359"/>
              <a:ext cx="10516742" cy="457112"/>
            </a:xfrm>
            <a:custGeom>
              <a:avLst>
                <a:gd name="A1" fmla="val 0"/>
                <a:gd name="A2" fmla="val 0"/>
                <a:gd name="A3" fmla="val 0"/>
                <a:gd name="A4" fmla="val 0"/>
                <a:gd name="A5" fmla="val 0"/>
                <a:gd name="A6" fmla="val 0"/>
                <a:gd name="A7" fmla="val 0"/>
                <a:gd name="A8" fmla="val 0"/>
              </a:avLst>
              <a:gdLst>
                <a:gd name="connsiteX0" fmla="*/ 0 w 10000"/>
                <a:gd name="connsiteY0" fmla="*/ 9684 h 10681"/>
                <a:gd name="connsiteX1" fmla="*/ 2858 w 10000"/>
                <a:gd name="connsiteY1" fmla="*/ 2 h 10681"/>
                <a:gd name="connsiteX2" fmla="*/ 7149 w 10000"/>
                <a:gd name="connsiteY2" fmla="*/ 10668 h 10681"/>
                <a:gd name="connsiteX3" fmla="*/ 10000 w 10000"/>
                <a:gd name="connsiteY3" fmla="*/ 1113 h 10681"/>
                <a:gd name="connsiteX0" fmla="*/ 0 w 10000"/>
                <a:gd name="connsiteY0" fmla="*/ 9705 h 12979"/>
                <a:gd name="connsiteX1" fmla="*/ 2858 w 10000"/>
                <a:gd name="connsiteY1" fmla="*/ 23 h 12979"/>
                <a:gd name="connsiteX2" fmla="*/ 7146 w 10000"/>
                <a:gd name="connsiteY2" fmla="*/ 12968 h 12979"/>
                <a:gd name="connsiteX3" fmla="*/ 10000 w 10000"/>
                <a:gd name="connsiteY3" fmla="*/ 1134 h 12979"/>
                <a:gd name="connsiteX0" fmla="*/ 0 w 9979"/>
                <a:gd name="connsiteY0" fmla="*/ 11997 h 12957"/>
                <a:gd name="connsiteX1" fmla="*/ 2837 w 9979"/>
                <a:gd name="connsiteY1" fmla="*/ 2 h 12957"/>
                <a:gd name="connsiteX2" fmla="*/ 7125 w 9979"/>
                <a:gd name="connsiteY2" fmla="*/ 12947 h 12957"/>
                <a:gd name="connsiteX3" fmla="*/ 9979 w 9979"/>
                <a:gd name="connsiteY3" fmla="*/ 1113 h 12957"/>
                <a:gd name="connsiteX0" fmla="*/ 0 w 10018"/>
                <a:gd name="connsiteY0" fmla="*/ 262 h 12499"/>
                <a:gd name="connsiteX1" fmla="*/ 2861 w 10018"/>
                <a:gd name="connsiteY1" fmla="*/ 2499 h 12499"/>
                <a:gd name="connsiteX2" fmla="*/ 7158 w 10018"/>
                <a:gd name="connsiteY2" fmla="*/ 12489 h 12499"/>
                <a:gd name="connsiteX3" fmla="*/ 10018 w 10018"/>
                <a:gd name="connsiteY3" fmla="*/ 3356 h 12499"/>
                <a:gd name="connsiteX0" fmla="*/ 0 w 10018"/>
                <a:gd name="connsiteY0" fmla="*/ 2276 h 14510"/>
                <a:gd name="connsiteX1" fmla="*/ 2883 w 10018"/>
                <a:gd name="connsiteY1" fmla="*/ 725 h 14510"/>
                <a:gd name="connsiteX2" fmla="*/ 7158 w 10018"/>
                <a:gd name="connsiteY2" fmla="*/ 14503 h 14510"/>
                <a:gd name="connsiteX3" fmla="*/ 10018 w 10018"/>
                <a:gd name="connsiteY3" fmla="*/ 5370 h 14510"/>
                <a:gd name="connsiteX0" fmla="*/ 0 w 10024"/>
                <a:gd name="connsiteY0" fmla="*/ 127 h 19133"/>
                <a:gd name="connsiteX1" fmla="*/ 2889 w 10024"/>
                <a:gd name="connsiteY1" fmla="*/ 5348 h 19133"/>
                <a:gd name="connsiteX2" fmla="*/ 7164 w 10024"/>
                <a:gd name="connsiteY2" fmla="*/ 19126 h 19133"/>
                <a:gd name="connsiteX3" fmla="*/ 10024 w 10024"/>
                <a:gd name="connsiteY3" fmla="*/ 9993 h 19133"/>
              </a:gdLst>
              <a:ahLst/>
              <a:cxnLst>
                <a:cxn ang="0">
                  <a:pos x="connsiteX0" y="connsiteY0"/>
                </a:cxn>
                <a:cxn ang="0">
                  <a:pos x="connsiteX1" y="connsiteY1"/>
                </a:cxn>
                <a:cxn ang="0">
                  <a:pos x="connsiteX2" y="connsiteY2"/>
                </a:cxn>
                <a:cxn ang="0">
                  <a:pos x="connsiteX3" y="connsiteY3"/>
                </a:cxn>
              </a:cxnLst>
              <a:rect l="l" t="t" r="r" b="b"/>
              <a:pathLst>
                <a:path w="10024" h="19133">
                  <a:moveTo>
                    <a:pt x="0" y="127"/>
                  </a:moveTo>
                  <a:cubicBezTo>
                    <a:pt x="474" y="-641"/>
                    <a:pt x="1695" y="2182"/>
                    <a:pt x="2889" y="5348"/>
                  </a:cubicBezTo>
                  <a:cubicBezTo>
                    <a:pt x="4083" y="8514"/>
                    <a:pt x="5968" y="19470"/>
                    <a:pt x="7164" y="19126"/>
                  </a:cubicBezTo>
                  <a:cubicBezTo>
                    <a:pt x="8360" y="18783"/>
                    <a:pt x="9430" y="11530"/>
                    <a:pt x="10024" y="9993"/>
                  </a:cubicBezTo>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grpSp>
      <p:sp>
        <p:nvSpPr>
          <p:cNvPr id="30" name="Text Placeholder 29"/>
          <p:cNvSpPr>
            <a:spLocks noGrp="1"/>
          </p:cNvSpPr>
          <p:nvPr>
            <p:ph type="body" idx="1"/>
          </p:nvPr>
        </p:nvSpPr>
        <p:spPr>
          <a:xfrm>
            <a:off x="288471" y="1069862"/>
            <a:ext cx="11667890" cy="5512832"/>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9" name="Title Placeholder 8"/>
          <p:cNvSpPr>
            <a:spLocks noGrp="1"/>
          </p:cNvSpPr>
          <p:nvPr>
            <p:ph type="title"/>
          </p:nvPr>
        </p:nvSpPr>
        <p:spPr>
          <a:xfrm>
            <a:off x="268518" y="383412"/>
            <a:ext cx="10715151" cy="614724"/>
          </a:xfrm>
          <a:prstGeom prst="rect">
            <a:avLst/>
          </a:prstGeom>
        </p:spPr>
        <p:txBody>
          <a:bodyPr vert="horz" lIns="0" rIns="0" bIns="0" anchor="b">
            <a:normAutofit/>
          </a:bodyPr>
          <a:lstStyle/>
          <a:p>
            <a:r>
              <a:rPr kumimoji="0" lang="en-US" dirty="0"/>
              <a:t>Click to edit Master title style</a:t>
            </a:r>
          </a:p>
        </p:txBody>
      </p:sp>
      <p:pic>
        <p:nvPicPr>
          <p:cNvPr id="15" name="Picture 2" descr="Image result for hust logo"/>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432799" y="100864"/>
            <a:ext cx="523562" cy="7724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set hust logo"/>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1003622" y="267140"/>
            <a:ext cx="429176" cy="42255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userDrawn="1"/>
        </p:nvGrpSpPr>
        <p:grpSpPr>
          <a:xfrm>
            <a:off x="-12700" y="6582693"/>
            <a:ext cx="12204700" cy="290272"/>
            <a:chOff x="0" y="6208894"/>
            <a:chExt cx="12201794" cy="649106"/>
          </a:xfrm>
        </p:grpSpPr>
        <p:sp>
          <p:nvSpPr>
            <p:cNvPr id="19" name="Rectangle 18"/>
            <p:cNvSpPr/>
            <p:nvPr/>
          </p:nvSpPr>
          <p:spPr>
            <a:xfrm>
              <a:off x="12842" y="6220177"/>
              <a:ext cx="12188952" cy="637823"/>
            </a:xfrm>
            <a:prstGeom prst="rect">
              <a:avLst/>
            </a:prstGeom>
            <a:solidFill>
              <a:schemeClr val="accent1">
                <a:lumMod val="60000"/>
                <a:lumOff val="4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cxnSp>
          <p:nvCxnSpPr>
            <p:cNvPr id="20" name="Straight Connector 19"/>
            <p:cNvCxnSpPr/>
            <p:nvPr/>
          </p:nvCxnSpPr>
          <p:spPr>
            <a:xfrm>
              <a:off x="0" y="620889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2" name="Footer Placeholder 21"/>
          <p:cNvSpPr>
            <a:spLocks noGrp="1"/>
          </p:cNvSpPr>
          <p:nvPr>
            <p:ph type="ftr" sz="quarter" idx="3"/>
          </p:nvPr>
        </p:nvSpPr>
        <p:spPr>
          <a:xfrm>
            <a:off x="3867216" y="6665701"/>
            <a:ext cx="4470400" cy="180976"/>
          </a:xfrm>
          <a:prstGeom prst="rect">
            <a:avLst/>
          </a:prstGeom>
        </p:spPr>
        <p:txBody>
          <a:bodyPr vert="horz" lIns="0" tIns="0" rIns="0" bIns="0" anchor="b"/>
          <a:lstStyle>
            <a:lvl1pPr algn="ctr" eaLnBrk="1" latinLnBrk="0" hangingPunct="1">
              <a:defRPr kumimoji="0" sz="14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Palatino Linotype" panose="02040502050505030304"/>
                <a:ea typeface="+mn-ea"/>
                <a:cs typeface="+mn-cs"/>
              </a:rPr>
              <a:t>Signal Processing and Radio Communications Lab</a:t>
            </a:r>
          </a:p>
        </p:txBody>
      </p:sp>
      <p:sp>
        <p:nvSpPr>
          <p:cNvPr id="18" name="Slide Number Placeholder 17"/>
          <p:cNvSpPr>
            <a:spLocks noGrp="1"/>
          </p:cNvSpPr>
          <p:nvPr>
            <p:ph type="sldNum" sz="quarter" idx="4"/>
          </p:nvPr>
        </p:nvSpPr>
        <p:spPr>
          <a:xfrm>
            <a:off x="10837852" y="6683374"/>
            <a:ext cx="1025524" cy="180976"/>
          </a:xfrm>
          <a:prstGeom prst="rect">
            <a:avLst/>
          </a:prstGeom>
        </p:spPr>
        <p:txBody>
          <a:bodyPr vert="horz" lIns="0" tIns="0" rIns="0" bIns="0" anchor="b"/>
          <a:lstStyle>
            <a:lvl1pPr algn="r" eaLnBrk="1" latinLnBrk="0" hangingPunct="1">
              <a:defRPr kumimoji="0" sz="18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10" name="Date Placeholder 9"/>
          <p:cNvSpPr>
            <a:spLocks noGrp="1"/>
          </p:cNvSpPr>
          <p:nvPr>
            <p:ph type="dt" sz="half" idx="2"/>
          </p:nvPr>
        </p:nvSpPr>
        <p:spPr>
          <a:xfrm>
            <a:off x="288471" y="6665701"/>
            <a:ext cx="2616200" cy="180976"/>
          </a:xfrm>
          <a:prstGeom prst="rect">
            <a:avLst/>
          </a:prstGeom>
        </p:spPr>
        <p:txBody>
          <a:bodyPr vert="horz" lIns="0" tIns="0" rIns="0" bIns="0" anchor="b"/>
          <a:lstStyle>
            <a:lvl1pPr algn="l" eaLnBrk="1" latinLnBrk="0" hangingPunct="1">
              <a:defRPr kumimoji="0" sz="16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4F143C4-C983-4392-B5AC-DB5C46AEF084}"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2338189141"/>
      </p:ext>
    </p:extLst>
  </p:cSld>
  <p:clrMap bg1="lt1" tx1="dk1" bg2="lt2" tx2="dk2" accent1="accent1" accent2="accent2" accent3="accent3" accent4="accent4" accent5="accent5" accent6="accent6" hlink="hlink" folHlink="folHlink"/>
  <p:sldLayoutIdLst>
    <p:sldLayoutId id="2147483661" r:id="rId1"/>
    <p:sldLayoutId id="2147483662"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rtl="0" eaLnBrk="1" latinLnBrk="0" hangingPunct="1">
        <a:spcBef>
          <a:spcPct val="0"/>
        </a:spcBef>
        <a:buNone/>
        <a:defRPr kumimoji="0" sz="3600" b="1" kern="1200">
          <a:ln>
            <a:noFill/>
          </a:ln>
          <a:solidFill>
            <a:schemeClr val="tx2"/>
          </a:solidFill>
          <a:effectLst/>
          <a:latin typeface="Arial" panose="020B0604020202020204" pitchFamily="34" charset="0"/>
          <a:ea typeface="+mj-ea"/>
          <a:cs typeface="Arial" panose="020B0604020202020204" pitchFamily="34" charset="0"/>
        </a:defRPr>
      </a:lvl1pPr>
    </p:titleStyle>
    <p:bodyStyle>
      <a:lvl1pPr marL="274320" indent="-274320" algn="l" rtl="0" eaLnBrk="1" latinLnBrk="0" hangingPunct="1">
        <a:spcBef>
          <a:spcPct val="20000"/>
        </a:spcBef>
        <a:buClr>
          <a:schemeClr val="bg2">
            <a:lumMod val="50000"/>
          </a:schemeClr>
        </a:buClr>
        <a:buSzPct val="100000"/>
        <a:buFont typeface="Wingdings 2"/>
        <a:buChar char=""/>
        <a:defRPr kumimoji="0" sz="2000" kern="1200">
          <a:solidFill>
            <a:schemeClr val="tx1"/>
          </a:solidFill>
          <a:latin typeface="Arial" panose="020B0604020202020204" pitchFamily="34" charset="0"/>
          <a:ea typeface="+mn-ea"/>
          <a:cs typeface="Arial" panose="020B0604020202020204" pitchFamily="34" charset="0"/>
        </a:defRPr>
      </a:lvl1pPr>
      <a:lvl2pPr marL="640080" indent="-246888" algn="l" rtl="0" eaLnBrk="1" latinLnBrk="0" hangingPunct="1">
        <a:spcBef>
          <a:spcPct val="20000"/>
        </a:spcBef>
        <a:buClr>
          <a:srgbClr val="00B0F0"/>
        </a:buClr>
        <a:buSzPct val="90000"/>
        <a:buFont typeface="Wingdings 2"/>
        <a:buChar char=""/>
        <a:defRPr kumimoji="0" sz="1800" kern="1200">
          <a:solidFill>
            <a:schemeClr val="tx1"/>
          </a:solidFill>
          <a:latin typeface="Arial" panose="020B0604020202020204" pitchFamily="34" charset="0"/>
          <a:ea typeface="+mn-ea"/>
          <a:cs typeface="Arial" panose="020B0604020202020204" pitchFamily="34" charset="0"/>
        </a:defRPr>
      </a:lvl2pPr>
      <a:lvl3pPr marL="914400" indent="-246888" algn="l" rtl="0" eaLnBrk="1" latinLnBrk="0" hangingPunct="1">
        <a:spcBef>
          <a:spcPct val="20000"/>
        </a:spcBef>
        <a:buClr>
          <a:schemeClr val="tx2">
            <a:lumMod val="60000"/>
            <a:lumOff val="40000"/>
          </a:schemeClr>
        </a:buClr>
        <a:buSzPct val="75000"/>
        <a:buFont typeface="Wingdings 2"/>
        <a:buChar char=""/>
        <a:defRPr kumimoji="0" sz="1800" kern="1200">
          <a:solidFill>
            <a:schemeClr val="tx1"/>
          </a:solidFill>
          <a:latin typeface="Arial" panose="020B0604020202020204" pitchFamily="34" charset="0"/>
          <a:ea typeface="+mn-ea"/>
          <a:cs typeface="Arial" panose="020B0604020202020204" pitchFamily="34" charset="0"/>
        </a:defRPr>
      </a:lvl3pPr>
      <a:lvl4pPr marL="1188720" indent="-210312" algn="l" rtl="0" eaLnBrk="1" latinLnBrk="0" hangingPunct="1">
        <a:spcBef>
          <a:spcPct val="20000"/>
        </a:spcBef>
        <a:buClr>
          <a:schemeClr val="accent3"/>
        </a:buClr>
        <a:buSzPct val="65000"/>
        <a:buFont typeface="Wingdings 2"/>
        <a:buChar char=""/>
        <a:defRPr kumimoji="0" sz="1600" kern="1200">
          <a:solidFill>
            <a:schemeClr val="tx1"/>
          </a:solidFill>
          <a:latin typeface="Arial" panose="020B0604020202020204" pitchFamily="34" charset="0"/>
          <a:ea typeface="+mn-ea"/>
          <a:cs typeface="Arial" panose="020B0604020202020204" pitchFamily="34" charset="0"/>
        </a:defRPr>
      </a:lvl4pPr>
      <a:lvl5pPr marL="1463040" indent="-210312" algn="l" rtl="0" eaLnBrk="1" latinLnBrk="0" hangingPunct="1">
        <a:spcBef>
          <a:spcPct val="20000"/>
        </a:spcBef>
        <a:buClr>
          <a:schemeClr val="accent4"/>
        </a:buClr>
        <a:buSzPct val="65000"/>
        <a:buFont typeface="Wingdings 2"/>
        <a:buChar char=""/>
        <a:defRPr kumimoji="0" sz="1600" kern="1200">
          <a:solidFill>
            <a:schemeClr val="tx1"/>
          </a:solidFill>
          <a:latin typeface="Arial" panose="020B0604020202020204" pitchFamily="34" charset="0"/>
          <a:ea typeface="+mn-ea"/>
          <a:cs typeface="Arial" panose="020B0604020202020204" pitchFamily="34" charset="0"/>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1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7.png"/><Relationship Id="rId4" Type="http://schemas.openxmlformats.org/officeDocument/2006/relationships/image" Target="../media/image56.jpeg"/></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hyperlink" Target="https://store.alivecor.com/products/kardiamobil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g"/><Relationship Id="rId5" Type="http://schemas.openxmlformats.org/officeDocument/2006/relationships/image" Target="../media/image8.jpeg"/><Relationship Id="rId10" Type="http://schemas.openxmlformats.org/officeDocument/2006/relationships/image" Target="../media/image13.jpg"/><Relationship Id="rId4" Type="http://schemas.openxmlformats.org/officeDocument/2006/relationships/image" Target="../media/image7.jpeg"/><Relationship Id="rId9" Type="http://schemas.openxmlformats.org/officeDocument/2006/relationships/image" Target="../media/image12.jp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gif"/><Relationship Id="rId9" Type="http://schemas.openxmlformats.org/officeDocument/2006/relationships/image" Target="../media/image21.jpg"/></Relationships>
</file>

<file path=ppt/slides/_rels/slide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g"/><Relationship Id="rId7"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emf"/><Relationship Id="rId4"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C922AC0-9580-4DAF-B12B-32295E1FD1F1}"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smtClean="0">
                <a:ln>
                  <a:noFill/>
                </a:ln>
                <a:solidFill>
                  <a:prstClr val="black"/>
                </a:solidFill>
                <a:effectLst/>
                <a:uLnTx/>
                <a:uFillTx/>
                <a:latin typeface="Palatino Linotype" panose="02040502050505030304"/>
                <a:ea typeface="+mn-ea"/>
                <a:cs typeface="+mn-cs"/>
              </a:rPr>
              <a:t>Signal Processing and Radio Communications Lab</a:t>
            </a:r>
            <a:endParaRPr kumimoji="0" lang="en-US" sz="14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pic>
        <p:nvPicPr>
          <p:cNvPr id="7" name="Picture 2" descr="Image result for hust IC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6120"/>
          <a:stretch/>
        </p:blipFill>
        <p:spPr bwMode="auto">
          <a:xfrm>
            <a:off x="31474" y="8265"/>
            <a:ext cx="1315698" cy="15685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10749133" y="76955"/>
            <a:ext cx="1202961" cy="1431161"/>
          </a:xfrm>
          <a:prstGeom prst="rect">
            <a:avLst/>
          </a:prstGeom>
        </p:spPr>
      </p:pic>
      <p:sp>
        <p:nvSpPr>
          <p:cNvPr id="9" name="Rectangle 8"/>
          <p:cNvSpPr/>
          <p:nvPr/>
        </p:nvSpPr>
        <p:spPr>
          <a:xfrm>
            <a:off x="2288676" y="76956"/>
            <a:ext cx="7510444" cy="1431161"/>
          </a:xfrm>
          <a:prstGeom prst="rect">
            <a:avLst/>
          </a:prstGeom>
        </p:spPr>
        <p:txBody>
          <a:bodyPr wrap="square">
            <a:spAutoFit/>
          </a:bodyPr>
          <a:lstStyle/>
          <a:p>
            <a:pPr algn="ctr">
              <a:lnSpc>
                <a:spcPct val="150000"/>
              </a:lnSpc>
            </a:pPr>
            <a:r>
              <a:rPr lang="en-US" sz="3600" b="1" smtClean="0">
                <a:solidFill>
                  <a:srgbClr val="C00000"/>
                </a:solidFill>
                <a:latin typeface="Arial" panose="020B0604020202020204" pitchFamily="34" charset="0"/>
                <a:cs typeface="Arial" panose="020B0604020202020204" pitchFamily="34" charset="0"/>
              </a:rPr>
              <a:t>ĐẠI HỌC BÁCH KHOA HÀ NỘI</a:t>
            </a:r>
          </a:p>
          <a:p>
            <a:pPr algn="ctr">
              <a:lnSpc>
                <a:spcPct val="150000"/>
              </a:lnSpc>
            </a:pPr>
            <a:r>
              <a:rPr lang="en-US" sz="2200" b="1" smtClean="0">
                <a:latin typeface="Arial" panose="020B0604020202020204" pitchFamily="34" charset="0"/>
                <a:cs typeface="Arial" panose="020B0604020202020204" pitchFamily="34" charset="0"/>
              </a:rPr>
              <a:t>VIỆN ĐIỆN TỬ - VIỄN THÔNG</a:t>
            </a:r>
            <a:endParaRPr lang="en-US" sz="2200" b="1" dirty="0">
              <a:latin typeface="Arial" panose="020B0604020202020204" pitchFamily="34" charset="0"/>
              <a:cs typeface="Arial" panose="020B0604020202020204" pitchFamily="34" charset="0"/>
            </a:endParaRPr>
          </a:p>
        </p:txBody>
      </p:sp>
      <p:sp>
        <p:nvSpPr>
          <p:cNvPr id="11" name="Rectangle 10"/>
          <p:cNvSpPr/>
          <p:nvPr/>
        </p:nvSpPr>
        <p:spPr>
          <a:xfrm>
            <a:off x="3980393" y="1705361"/>
            <a:ext cx="4128053" cy="739754"/>
          </a:xfrm>
          <a:prstGeom prst="rect">
            <a:avLst/>
          </a:prstGeom>
        </p:spPr>
        <p:txBody>
          <a:bodyPr wrap="none">
            <a:spAutoFit/>
          </a:bodyPr>
          <a:lstStyle/>
          <a:p>
            <a:pPr>
              <a:lnSpc>
                <a:spcPct val="150000"/>
              </a:lnSpc>
            </a:pPr>
            <a:r>
              <a:rPr lang="en-US" sz="3200" b="1" smtClean="0">
                <a:solidFill>
                  <a:schemeClr val="bg2">
                    <a:lumMod val="50000"/>
                  </a:schemeClr>
                </a:solidFill>
                <a:latin typeface="Arial" panose="020B0604020202020204" pitchFamily="34" charset="0"/>
                <a:cs typeface="Arial" panose="020B0604020202020204" pitchFamily="34" charset="0"/>
              </a:rPr>
              <a:t>ĐỒ ÁN TỐT NGHIỆP</a:t>
            </a:r>
            <a:endParaRPr lang="en-US" sz="3200" b="1" dirty="0">
              <a:solidFill>
                <a:schemeClr val="bg2">
                  <a:lumMod val="50000"/>
                </a:schemeClr>
              </a:solidFill>
              <a:latin typeface="Arial" panose="020B0604020202020204" pitchFamily="34" charset="0"/>
              <a:cs typeface="Arial" panose="020B0604020202020204" pitchFamily="34" charset="0"/>
            </a:endParaRPr>
          </a:p>
        </p:txBody>
      </p:sp>
      <p:sp>
        <p:nvSpPr>
          <p:cNvPr id="12" name="Title 1"/>
          <p:cNvSpPr txBox="1">
            <a:spLocks/>
          </p:cNvSpPr>
          <p:nvPr/>
        </p:nvSpPr>
        <p:spPr>
          <a:xfrm>
            <a:off x="689323" y="2376270"/>
            <a:ext cx="10772713" cy="1553214"/>
          </a:xfrm>
          <a:prstGeom prst="rect">
            <a:avLst/>
          </a:prstGeom>
          <a:ln>
            <a:noFill/>
          </a:ln>
        </p:spPr>
        <p:txBody>
          <a:bodyPr vert="horz" lIns="0" tIns="0" rIns="18288" bIns="0" anchor="b">
            <a:noAutofit/>
            <a:scene3d>
              <a:camera prst="orthographicFront"/>
              <a:lightRig rig="freezing" dir="t">
                <a:rot lat="0" lon="0" rev="5640000"/>
              </a:lightRig>
            </a:scene3d>
            <a:sp3d prstMaterial="flat">
              <a:bevelT w="38100" h="38100"/>
              <a:contourClr>
                <a:schemeClr val="tx2"/>
              </a:contourClr>
            </a:sp3d>
          </a:bodyPr>
          <a:lstStyle>
            <a:lvl1pPr algn="r" rtl="0" eaLnBrk="1" latinLnBrk="0" hangingPunct="1">
              <a:spcBef>
                <a:spcPct val="0"/>
              </a:spcBef>
              <a:buNone/>
              <a:defRPr kumimoji="0" sz="5600" b="1" kern="1200">
                <a:ln>
                  <a:noFill/>
                </a:ln>
                <a:solidFill>
                  <a:schemeClr val="tx2"/>
                </a:solidFill>
                <a:effectLst/>
                <a:latin typeface="Arial" panose="020B0604020202020204" pitchFamily="34" charset="0"/>
                <a:ea typeface="+mj-ea"/>
                <a:cs typeface="Arial" panose="020B0604020202020204" pitchFamily="34" charset="0"/>
              </a:defRPr>
            </a:lvl1pPr>
          </a:lstStyle>
          <a:p>
            <a:pPr algn="ctr"/>
            <a:endParaRPr lang="en-US" sz="4400" dirty="0">
              <a:solidFill>
                <a:schemeClr val="accent1">
                  <a:lumMod val="50000"/>
                </a:schemeClr>
              </a:solidFill>
            </a:endParaRPr>
          </a:p>
        </p:txBody>
      </p:sp>
      <p:graphicFrame>
        <p:nvGraphicFramePr>
          <p:cNvPr id="14" name="Table 13"/>
          <p:cNvGraphicFramePr>
            <a:graphicFrameLocks noGrp="1"/>
          </p:cNvGraphicFramePr>
          <p:nvPr>
            <p:extLst>
              <p:ext uri="{D42A27DB-BD31-4B8C-83A1-F6EECF244321}">
                <p14:modId xmlns:p14="http://schemas.microsoft.com/office/powerpoint/2010/main" val="804988644"/>
              </p:ext>
            </p:extLst>
          </p:nvPr>
        </p:nvGraphicFramePr>
        <p:xfrm>
          <a:off x="350619" y="2653134"/>
          <a:ext cx="11668125" cy="1580306"/>
        </p:xfrm>
        <a:graphic>
          <a:graphicData uri="http://schemas.openxmlformats.org/drawingml/2006/table">
            <a:tbl>
              <a:tblPr>
                <a:tableStyleId>{5C22544A-7EE6-4342-B048-85BDC9FD1C3A}</a:tableStyleId>
              </a:tblPr>
              <a:tblGrid>
                <a:gridCol w="11668125"/>
              </a:tblGrid>
              <a:tr h="1580306">
                <a:tc>
                  <a:txBody>
                    <a:bodyPr/>
                    <a:lstStyle/>
                    <a:p>
                      <a:pPr indent="402590" algn="ctr">
                        <a:lnSpc>
                          <a:spcPct val="120000"/>
                        </a:lnSpc>
                        <a:spcBef>
                          <a:spcPts val="600"/>
                        </a:spcBef>
                        <a:spcAft>
                          <a:spcPts val="600"/>
                        </a:spcAft>
                      </a:pPr>
                      <a:r>
                        <a:rPr lang="en-US" sz="2700" b="1">
                          <a:latin typeface="Arial" panose="020B0604020202020204" pitchFamily="34" charset="0"/>
                          <a:cs typeface="Arial" panose="020B0604020202020204" pitchFamily="34" charset="0"/>
                        </a:rPr>
                        <a:t>THIẾT KẾ THIẾT BỊ ĐO TÍN HIỆU ĐIỆN TIM ĐỒ VÀ NỒNG ĐỘ OXY TRONG MÁU SỬ DỤNG CÔNG NGHỆ TRUYỀN BLUETOOTH TIẾT KIỆM NĂNG LƯỢNG KẾT NỐI VỚI ĐIỆN THOẠI THÔNG MINH</a:t>
                      </a:r>
                    </a:p>
                  </a:txBody>
                  <a:tcPr marL="114300" marR="114300" marT="0" marB="0">
                    <a:solidFill>
                      <a:schemeClr val="bg1"/>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001162193"/>
              </p:ext>
            </p:extLst>
          </p:nvPr>
        </p:nvGraphicFramePr>
        <p:xfrm>
          <a:off x="2288676" y="4715410"/>
          <a:ext cx="8128000" cy="1417320"/>
        </p:xfrm>
        <a:graphic>
          <a:graphicData uri="http://schemas.openxmlformats.org/drawingml/2006/table">
            <a:tbl>
              <a:tblPr firstRow="1" bandRow="1">
                <a:tableStyleId>{5940675A-B579-460E-94D1-54222C63F5DA}</a:tableStyleId>
              </a:tblPr>
              <a:tblGrid>
                <a:gridCol w="4064000"/>
                <a:gridCol w="4064000"/>
              </a:tblGrid>
              <a:tr h="0">
                <a:tc>
                  <a:txBody>
                    <a:bodyPr/>
                    <a:lstStyle/>
                    <a:p>
                      <a:r>
                        <a:rPr lang="en-US" sz="2500" b="1" smtClean="0">
                          <a:latin typeface="Arial" panose="020B0604020202020204" pitchFamily="34" charset="0"/>
                          <a:cs typeface="Arial" panose="020B0604020202020204" pitchFamily="34" charset="0"/>
                        </a:rPr>
                        <a:t>Sinh viên</a:t>
                      </a:r>
                      <a:r>
                        <a:rPr lang="en-US" sz="2500" b="1" baseline="0" smtClean="0">
                          <a:latin typeface="Arial" panose="020B0604020202020204" pitchFamily="34" charset="0"/>
                          <a:cs typeface="Arial" panose="020B0604020202020204" pitchFamily="34" charset="0"/>
                        </a:rPr>
                        <a:t> thực hiện</a:t>
                      </a:r>
                      <a:endParaRPr lang="en-US" sz="2500" b="1">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2500" b="1" smtClean="0">
                          <a:latin typeface="Arial" panose="020B0604020202020204" pitchFamily="34" charset="0"/>
                          <a:cs typeface="Arial" panose="020B0604020202020204" pitchFamily="34" charset="0"/>
                        </a:rPr>
                        <a:t>Trần</a:t>
                      </a:r>
                      <a:r>
                        <a:rPr lang="en-US" sz="2500" b="1" baseline="0" smtClean="0">
                          <a:latin typeface="Arial" panose="020B0604020202020204" pitchFamily="34" charset="0"/>
                          <a:cs typeface="Arial" panose="020B0604020202020204" pitchFamily="34" charset="0"/>
                        </a:rPr>
                        <a:t> Lê Lân 20142506</a:t>
                      </a:r>
                      <a:endParaRPr lang="en-US" sz="2500" b="1">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370840">
                <a:tc>
                  <a:txBody>
                    <a:bodyPr/>
                    <a:lstStyle/>
                    <a:p>
                      <a:r>
                        <a:rPr lang="en-US" sz="2500" b="1" smtClean="0">
                          <a:latin typeface="Arial" panose="020B0604020202020204" pitchFamily="34" charset="0"/>
                          <a:cs typeface="Arial" panose="020B0604020202020204" pitchFamily="34" charset="0"/>
                        </a:rPr>
                        <a:t>Lớp</a:t>
                      </a:r>
                      <a:endParaRPr lang="en-US" sz="2500" b="1">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2500" b="1" smtClean="0">
                          <a:latin typeface="Arial" panose="020B0604020202020204" pitchFamily="34" charset="0"/>
                          <a:cs typeface="Arial" panose="020B0604020202020204" pitchFamily="34" charset="0"/>
                        </a:rPr>
                        <a:t>ĐT</a:t>
                      </a:r>
                      <a:r>
                        <a:rPr lang="en-US" sz="2500" b="1" baseline="0" smtClean="0">
                          <a:latin typeface="Arial" panose="020B0604020202020204" pitchFamily="34" charset="0"/>
                          <a:cs typeface="Arial" panose="020B0604020202020204" pitchFamily="34" charset="0"/>
                        </a:rPr>
                        <a:t> 01</a:t>
                      </a:r>
                      <a:endParaRPr lang="en-US" sz="2500" b="1">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370840">
                <a:tc>
                  <a:txBody>
                    <a:bodyPr/>
                    <a:lstStyle/>
                    <a:p>
                      <a:r>
                        <a:rPr lang="en-US" sz="2500" b="1" smtClean="0">
                          <a:latin typeface="Arial" panose="020B0604020202020204" pitchFamily="34" charset="0"/>
                          <a:cs typeface="Arial" panose="020B0604020202020204" pitchFamily="34" charset="0"/>
                        </a:rPr>
                        <a:t>Giảng</a:t>
                      </a:r>
                      <a:r>
                        <a:rPr lang="en-US" sz="2500" b="1" baseline="0" smtClean="0">
                          <a:latin typeface="Arial" panose="020B0604020202020204" pitchFamily="34" charset="0"/>
                          <a:cs typeface="Arial" panose="020B0604020202020204" pitchFamily="34" charset="0"/>
                        </a:rPr>
                        <a:t> viên hướng dẫn</a:t>
                      </a:r>
                      <a:endParaRPr lang="en-US" sz="2500" b="1">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2500" b="1" smtClean="0">
                          <a:latin typeface="Arial" panose="020B0604020202020204" pitchFamily="34" charset="0"/>
                          <a:cs typeface="Arial" panose="020B0604020202020204" pitchFamily="34" charset="0"/>
                        </a:rPr>
                        <a:t>TS.</a:t>
                      </a:r>
                      <a:r>
                        <a:rPr lang="en-US" sz="2500" b="1" baseline="0" smtClean="0">
                          <a:latin typeface="Arial" panose="020B0604020202020204" pitchFamily="34" charset="0"/>
                          <a:cs typeface="Arial" panose="020B0604020202020204" pitchFamily="34" charset="0"/>
                        </a:rPr>
                        <a:t> Hàn Huy Dũng</a:t>
                      </a:r>
                      <a:endParaRPr lang="en-US" sz="2500" b="1">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2733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smtClean="0">
                <a:ln>
                  <a:noFill/>
                </a:ln>
                <a:solidFill>
                  <a:prstClr val="black"/>
                </a:solidFill>
                <a:effectLst/>
                <a:uLnTx/>
                <a:uFillTx/>
                <a:latin typeface="Palatino Linotype" panose="02040502050505030304"/>
                <a:ea typeface="+mn-ea"/>
                <a:cs typeface="+mn-cs"/>
              </a:rPr>
              <a:t>Signal Processing and Radio Communications Lab</a:t>
            </a:r>
            <a:endParaRPr kumimoji="0" lang="en-US" sz="14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21" name="Title 5"/>
          <p:cNvSpPr>
            <a:spLocks noGrp="1"/>
          </p:cNvSpPr>
          <p:nvPr>
            <p:ph type="title"/>
          </p:nvPr>
        </p:nvSpPr>
        <p:spPr>
          <a:xfrm>
            <a:off x="219075" y="191259"/>
            <a:ext cx="10693854" cy="754842"/>
          </a:xfrm>
        </p:spPr>
        <p:txBody>
          <a:bodyPr/>
          <a:lstStyle/>
          <a:p>
            <a:r>
              <a:rPr lang="en-US" smtClean="0"/>
              <a:t>Xây dựng hệ thống</a:t>
            </a:r>
            <a:endParaRPr lang="en-US"/>
          </a:p>
        </p:txBody>
      </p:sp>
      <p:pic>
        <p:nvPicPr>
          <p:cNvPr id="6" name="Picture 5"/>
          <p:cNvPicPr>
            <a:picLocks noChangeAspect="1"/>
          </p:cNvPicPr>
          <p:nvPr/>
        </p:nvPicPr>
        <p:blipFill>
          <a:blip r:embed="rId2"/>
          <a:stretch>
            <a:fillRect/>
          </a:stretch>
        </p:blipFill>
        <p:spPr>
          <a:xfrm>
            <a:off x="1329871" y="1171915"/>
            <a:ext cx="10023929" cy="4638620"/>
          </a:xfrm>
          <a:prstGeom prst="rect">
            <a:avLst/>
          </a:prstGeom>
        </p:spPr>
      </p:pic>
    </p:spTree>
    <p:extLst>
      <p:ext uri="{BB962C8B-B14F-4D97-AF65-F5344CB8AC3E}">
        <p14:creationId xmlns:p14="http://schemas.microsoft.com/office/powerpoint/2010/main" val="47035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smtClean="0">
                <a:ln>
                  <a:noFill/>
                </a:ln>
                <a:solidFill>
                  <a:prstClr val="black"/>
                </a:solidFill>
                <a:effectLst/>
                <a:uLnTx/>
                <a:uFillTx/>
                <a:latin typeface="Palatino Linotype" panose="02040502050505030304"/>
                <a:ea typeface="+mn-ea"/>
                <a:cs typeface="+mn-cs"/>
              </a:rPr>
              <a:t>Signal Processing and Radio Communications Lab</a:t>
            </a:r>
            <a:endParaRPr kumimoji="0" lang="en-US" sz="14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21" name="Title 5"/>
          <p:cNvSpPr>
            <a:spLocks noGrp="1"/>
          </p:cNvSpPr>
          <p:nvPr>
            <p:ph type="title"/>
          </p:nvPr>
        </p:nvSpPr>
        <p:spPr>
          <a:xfrm>
            <a:off x="219075" y="191259"/>
            <a:ext cx="10693854" cy="754842"/>
          </a:xfrm>
        </p:spPr>
        <p:txBody>
          <a:bodyPr/>
          <a:lstStyle/>
          <a:p>
            <a:r>
              <a:rPr lang="en-US" smtClean="0"/>
              <a:t>Xây dựng hệ thống</a:t>
            </a:r>
            <a:endParaRPr lang="en-US"/>
          </a:p>
        </p:txBody>
      </p:sp>
      <p:sp>
        <p:nvSpPr>
          <p:cNvPr id="5" name="TextBox 4"/>
          <p:cNvSpPr txBox="1"/>
          <p:nvPr/>
        </p:nvSpPr>
        <p:spPr>
          <a:xfrm>
            <a:off x="638628" y="946101"/>
            <a:ext cx="3976915" cy="461665"/>
          </a:xfrm>
          <a:prstGeom prst="rect">
            <a:avLst/>
          </a:prstGeom>
          <a:noFill/>
          <a:ln>
            <a:noFill/>
          </a:ln>
        </p:spPr>
        <p:txBody>
          <a:bodyPr wrap="square" rtlCol="0">
            <a:spAutoFit/>
          </a:bodyPr>
          <a:lstStyle/>
          <a:p>
            <a:r>
              <a:rPr lang="en-US" sz="2400" smtClean="0">
                <a:latin typeface="Arial" panose="020B0604020202020204" pitchFamily="34" charset="0"/>
                <a:cs typeface="Arial" panose="020B0604020202020204" pitchFamily="34" charset="0"/>
              </a:rPr>
              <a:t>Phần mềm </a:t>
            </a:r>
            <a:endParaRPr lang="en-US" sz="2400" dirty="0" err="1" smtClean="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288471" y="1405808"/>
            <a:ext cx="3976915" cy="5125750"/>
          </a:xfrm>
          <a:prstGeom prst="rect">
            <a:avLst/>
          </a:prstGeom>
        </p:spPr>
      </p:pic>
      <p:sp>
        <p:nvSpPr>
          <p:cNvPr id="7" name="Rectangle 4"/>
          <p:cNvSpPr>
            <a:spLocks noChangeArrowheads="1"/>
          </p:cNvSpPr>
          <p:nvPr/>
        </p:nvSpPr>
        <p:spPr bwMode="auto">
          <a:xfrm>
            <a:off x="6792686" y="14077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p:cNvPicPr>
            <a:picLocks noChangeAspect="1"/>
          </p:cNvPicPr>
          <p:nvPr/>
        </p:nvPicPr>
        <p:blipFill>
          <a:blip r:embed="rId3"/>
          <a:stretch>
            <a:fillRect/>
          </a:stretch>
        </p:blipFill>
        <p:spPr>
          <a:xfrm>
            <a:off x="6294520" y="1012193"/>
            <a:ext cx="5260775" cy="5333873"/>
          </a:xfrm>
          <a:prstGeom prst="rect">
            <a:avLst/>
          </a:prstGeom>
        </p:spPr>
      </p:pic>
      <p:sp>
        <p:nvSpPr>
          <p:cNvPr id="10" name="TextBox 9"/>
          <p:cNvSpPr txBox="1"/>
          <p:nvPr/>
        </p:nvSpPr>
        <p:spPr>
          <a:xfrm>
            <a:off x="9803567" y="5531370"/>
            <a:ext cx="1751728" cy="461665"/>
          </a:xfrm>
          <a:prstGeom prst="rect">
            <a:avLst/>
          </a:prstGeom>
          <a:noFill/>
          <a:ln>
            <a:noFill/>
          </a:ln>
        </p:spPr>
        <p:txBody>
          <a:bodyPr wrap="square" rtlCol="0">
            <a:spAutoFit/>
          </a:bodyPr>
          <a:lstStyle/>
          <a:p>
            <a:pPr algn="ctr"/>
            <a:r>
              <a:rPr lang="en-US" sz="2400" smtClean="0">
                <a:latin typeface="Arial" panose="020B0604020202020204" pitchFamily="34" charset="0"/>
                <a:cs typeface="Arial" panose="020B0604020202020204" pitchFamily="34" charset="0"/>
              </a:rPr>
              <a:t>Use case</a:t>
            </a:r>
            <a:endParaRPr lang="en-US" sz="2400" dirty="0" err="1" smtClean="0">
              <a:latin typeface="Arial" panose="020B0604020202020204" pitchFamily="34" charset="0"/>
              <a:cs typeface="Arial" panose="020B0604020202020204" pitchFamily="34" charset="0"/>
            </a:endParaRPr>
          </a:p>
        </p:txBody>
      </p:sp>
      <p:sp>
        <p:nvSpPr>
          <p:cNvPr id="12" name="TextBox 11"/>
          <p:cNvSpPr txBox="1"/>
          <p:nvPr/>
        </p:nvSpPr>
        <p:spPr>
          <a:xfrm>
            <a:off x="4161676" y="5145737"/>
            <a:ext cx="2236554" cy="1200329"/>
          </a:xfrm>
          <a:prstGeom prst="rect">
            <a:avLst/>
          </a:prstGeom>
          <a:noFill/>
          <a:ln>
            <a:noFill/>
          </a:ln>
        </p:spPr>
        <p:txBody>
          <a:bodyPr wrap="square" rtlCol="0">
            <a:spAutoFit/>
          </a:bodyPr>
          <a:lstStyle/>
          <a:p>
            <a:pPr algn="ctr"/>
            <a:r>
              <a:rPr lang="en-US" sz="2400" smtClean="0">
                <a:latin typeface="Arial" panose="020B0604020202020204" pitchFamily="34" charset="0"/>
                <a:cs typeface="Arial" panose="020B0604020202020204" pitchFamily="34" charset="0"/>
              </a:rPr>
              <a:t>Sơ đồ thuật toán phần cứng</a:t>
            </a:r>
            <a:endParaRPr lang="en-US" sz="2400" dirty="0" err="1"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113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smtClean="0">
                <a:ln>
                  <a:noFill/>
                </a:ln>
                <a:solidFill>
                  <a:prstClr val="black"/>
                </a:solidFill>
                <a:effectLst/>
                <a:uLnTx/>
                <a:uFillTx/>
                <a:latin typeface="Palatino Linotype" panose="02040502050505030304"/>
                <a:ea typeface="+mn-ea"/>
                <a:cs typeface="+mn-cs"/>
              </a:rPr>
              <a:t>Signal Processing and Radio Communications Lab</a:t>
            </a:r>
            <a:endParaRPr kumimoji="0" lang="en-US" sz="14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9" name="TextBox 8"/>
          <p:cNvSpPr txBox="1"/>
          <p:nvPr/>
        </p:nvSpPr>
        <p:spPr>
          <a:xfrm>
            <a:off x="511081" y="981388"/>
            <a:ext cx="6428935" cy="461665"/>
          </a:xfrm>
          <a:prstGeom prst="rect">
            <a:avLst/>
          </a:prstGeom>
          <a:noFill/>
          <a:ln>
            <a:noFill/>
          </a:ln>
        </p:spPr>
        <p:txBody>
          <a:bodyPr wrap="square" rtlCol="0">
            <a:spAutoFit/>
          </a:bodyPr>
          <a:lstStyle/>
          <a:p>
            <a:r>
              <a:rPr lang="en-US" sz="2400" smtClean="0">
                <a:latin typeface="Arial" panose="020B0604020202020204" pitchFamily="34" charset="0"/>
                <a:cs typeface="Arial" panose="020B0604020202020204" pitchFamily="34" charset="0"/>
              </a:rPr>
              <a:t>Thiết kế bộ lọc số notch filter 50Hz bậc 4 </a:t>
            </a:r>
            <a:endParaRPr lang="en-US" sz="2400" dirty="0" err="1" smtClean="0">
              <a:latin typeface="Arial" panose="020B0604020202020204" pitchFamily="34" charset="0"/>
              <a:cs typeface="Arial" panose="020B0604020202020204" pitchFamily="34" charset="0"/>
            </a:endParaRPr>
          </a:p>
        </p:txBody>
      </p:sp>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511081" y="1885299"/>
            <a:ext cx="6327496" cy="3531442"/>
          </a:xfrm>
          <a:prstGeom prst="rect">
            <a:avLst/>
          </a:prstGeom>
          <a:noFill/>
          <a:ln>
            <a:noFill/>
          </a:ln>
        </p:spPr>
      </p:pic>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6273882" y="1478340"/>
            <a:ext cx="5486235" cy="4106195"/>
          </a:xfrm>
          <a:prstGeom prst="rect">
            <a:avLst/>
          </a:prstGeom>
          <a:noFill/>
          <a:ln>
            <a:noFill/>
          </a:ln>
        </p:spPr>
      </p:pic>
      <p:sp>
        <p:nvSpPr>
          <p:cNvPr id="15" name="Title 5"/>
          <p:cNvSpPr>
            <a:spLocks noGrp="1"/>
          </p:cNvSpPr>
          <p:nvPr>
            <p:ph type="title"/>
          </p:nvPr>
        </p:nvSpPr>
        <p:spPr>
          <a:xfrm>
            <a:off x="219075" y="191259"/>
            <a:ext cx="10693854" cy="754842"/>
          </a:xfrm>
        </p:spPr>
        <p:txBody>
          <a:bodyPr/>
          <a:lstStyle/>
          <a:p>
            <a:r>
              <a:rPr lang="en-US" smtClean="0"/>
              <a:t>Xây dựng hệ thống</a:t>
            </a:r>
            <a:endParaRPr lang="en-US"/>
          </a:p>
        </p:txBody>
      </p:sp>
      <p:sp>
        <p:nvSpPr>
          <p:cNvPr id="5" name="TextBox 4"/>
          <p:cNvSpPr txBox="1"/>
          <p:nvPr/>
        </p:nvSpPr>
        <p:spPr>
          <a:xfrm>
            <a:off x="1360294" y="5519451"/>
            <a:ext cx="4730507" cy="830997"/>
          </a:xfrm>
          <a:prstGeom prst="rect">
            <a:avLst/>
          </a:prstGeom>
          <a:noFill/>
          <a:ln>
            <a:noFill/>
          </a:ln>
        </p:spPr>
        <p:txBody>
          <a:bodyPr wrap="square" rtlCol="0">
            <a:spAutoFit/>
          </a:bodyPr>
          <a:lstStyle/>
          <a:p>
            <a:pPr algn="ctr"/>
            <a:r>
              <a:rPr lang="en-US" sz="2400" b="1" smtClean="0">
                <a:latin typeface="Arial" panose="020B0604020202020204" pitchFamily="34" charset="0"/>
                <a:cs typeface="Arial" panose="020B0604020202020204" pitchFamily="34" charset="0"/>
              </a:rPr>
              <a:t>Sơ đồ pha và sơ đồ phổ biên độ tần số</a:t>
            </a:r>
            <a:endParaRPr lang="en-US" sz="2400" b="1" dirty="0" err="1" smtClean="0">
              <a:latin typeface="Arial" panose="020B0604020202020204" pitchFamily="34" charset="0"/>
              <a:cs typeface="Arial" panose="020B0604020202020204" pitchFamily="34" charset="0"/>
            </a:endParaRPr>
          </a:p>
        </p:txBody>
      </p:sp>
      <p:sp>
        <p:nvSpPr>
          <p:cNvPr id="10" name="TextBox 9"/>
          <p:cNvSpPr txBox="1"/>
          <p:nvPr/>
        </p:nvSpPr>
        <p:spPr>
          <a:xfrm>
            <a:off x="6442108" y="5611282"/>
            <a:ext cx="4730507" cy="461665"/>
          </a:xfrm>
          <a:prstGeom prst="rect">
            <a:avLst/>
          </a:prstGeom>
          <a:noFill/>
          <a:ln>
            <a:noFill/>
          </a:ln>
        </p:spPr>
        <p:txBody>
          <a:bodyPr wrap="square" rtlCol="0">
            <a:spAutoFit/>
          </a:bodyPr>
          <a:lstStyle/>
          <a:p>
            <a:pPr algn="ctr"/>
            <a:r>
              <a:rPr lang="en-US" sz="2400" b="1" smtClean="0">
                <a:latin typeface="Arial" panose="020B0604020202020204" pitchFamily="34" charset="0"/>
                <a:cs typeface="Arial" panose="020B0604020202020204" pitchFamily="34" charset="0"/>
              </a:rPr>
              <a:t>Vòng tròn ổn định</a:t>
            </a:r>
            <a:endParaRPr lang="en-US" sz="2400" b="1" dirty="0" err="1"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025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smtClean="0">
                <a:ln>
                  <a:noFill/>
                </a:ln>
                <a:solidFill>
                  <a:prstClr val="black"/>
                </a:solidFill>
                <a:effectLst/>
                <a:uLnTx/>
                <a:uFillTx/>
                <a:latin typeface="Palatino Linotype" panose="02040502050505030304"/>
                <a:ea typeface="+mn-ea"/>
                <a:cs typeface="+mn-cs"/>
              </a:rPr>
              <a:t>Signal Processing and Radio Communications Lab</a:t>
            </a:r>
            <a:endParaRPr kumimoji="0" lang="en-US" sz="14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9" name="TextBox 8"/>
          <p:cNvSpPr txBox="1"/>
          <p:nvPr/>
        </p:nvSpPr>
        <p:spPr>
          <a:xfrm>
            <a:off x="511081" y="981388"/>
            <a:ext cx="6428935" cy="461665"/>
          </a:xfrm>
          <a:prstGeom prst="rect">
            <a:avLst/>
          </a:prstGeom>
          <a:noFill/>
          <a:ln>
            <a:noFill/>
          </a:ln>
        </p:spPr>
        <p:txBody>
          <a:bodyPr wrap="square" rtlCol="0">
            <a:spAutoFit/>
          </a:bodyPr>
          <a:lstStyle/>
          <a:p>
            <a:r>
              <a:rPr lang="en-US" sz="2400" smtClean="0">
                <a:latin typeface="Arial" panose="020B0604020202020204" pitchFamily="34" charset="0"/>
                <a:cs typeface="Arial" panose="020B0604020202020204" pitchFamily="34" charset="0"/>
              </a:rPr>
              <a:t>Một số hình ảnh thực tế của mạch</a:t>
            </a:r>
            <a:endParaRPr lang="en-US" sz="2400" dirty="0" err="1" smtClean="0">
              <a:latin typeface="Arial" panose="020B0604020202020204" pitchFamily="34" charset="0"/>
              <a:cs typeface="Arial" panose="020B0604020202020204" pitchFamily="34" charset="0"/>
            </a:endParaRPr>
          </a:p>
        </p:txBody>
      </p:sp>
      <p:sp>
        <p:nvSpPr>
          <p:cNvPr id="15" name="Title 5"/>
          <p:cNvSpPr>
            <a:spLocks noGrp="1"/>
          </p:cNvSpPr>
          <p:nvPr>
            <p:ph type="title"/>
          </p:nvPr>
        </p:nvSpPr>
        <p:spPr>
          <a:xfrm>
            <a:off x="219075" y="191259"/>
            <a:ext cx="10693854" cy="754842"/>
          </a:xfrm>
        </p:spPr>
        <p:txBody>
          <a:bodyPr/>
          <a:lstStyle/>
          <a:p>
            <a:r>
              <a:rPr lang="en-US" smtClean="0"/>
              <a:t>Xây dựng hệ thống</a:t>
            </a:r>
            <a:endParaRPr lang="en-US"/>
          </a:p>
        </p:txBody>
      </p:sp>
      <p:pic>
        <p:nvPicPr>
          <p:cNvPr id="10" name="Picture 9"/>
          <p:cNvPicPr/>
          <p:nvPr/>
        </p:nvPicPr>
        <p:blipFill>
          <a:blip r:embed="rId2"/>
          <a:stretch>
            <a:fillRect/>
          </a:stretch>
        </p:blipFill>
        <p:spPr>
          <a:xfrm>
            <a:off x="219075" y="1937625"/>
            <a:ext cx="5657850" cy="3600450"/>
          </a:xfrm>
          <a:prstGeom prst="rect">
            <a:avLst/>
          </a:prstGeom>
        </p:spPr>
      </p:pic>
      <p:pic>
        <p:nvPicPr>
          <p:cNvPr id="14" name="Picture 13"/>
          <p:cNvPicPr/>
          <p:nvPr/>
        </p:nvPicPr>
        <p:blipFill>
          <a:blip r:embed="rId3"/>
          <a:stretch>
            <a:fillRect/>
          </a:stretch>
        </p:blipFill>
        <p:spPr>
          <a:xfrm>
            <a:off x="6173470" y="1937625"/>
            <a:ext cx="5687060" cy="3609340"/>
          </a:xfrm>
          <a:prstGeom prst="rect">
            <a:avLst/>
          </a:prstGeom>
        </p:spPr>
      </p:pic>
    </p:spTree>
    <p:extLst>
      <p:ext uri="{BB962C8B-B14F-4D97-AF65-F5344CB8AC3E}">
        <p14:creationId xmlns:p14="http://schemas.microsoft.com/office/powerpoint/2010/main" val="366101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smtClean="0">
                <a:ln>
                  <a:noFill/>
                </a:ln>
                <a:solidFill>
                  <a:prstClr val="black"/>
                </a:solidFill>
                <a:effectLst/>
                <a:uLnTx/>
                <a:uFillTx/>
                <a:latin typeface="Palatino Linotype" panose="02040502050505030304"/>
                <a:ea typeface="+mn-ea"/>
                <a:cs typeface="+mn-cs"/>
              </a:rPr>
              <a:t>Signal Processing and Radio Communications Lab</a:t>
            </a:r>
            <a:endParaRPr kumimoji="0" lang="en-US" sz="14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9" name="TextBox 8"/>
          <p:cNvSpPr txBox="1"/>
          <p:nvPr/>
        </p:nvSpPr>
        <p:spPr>
          <a:xfrm>
            <a:off x="511081" y="981388"/>
            <a:ext cx="6428935" cy="461665"/>
          </a:xfrm>
          <a:prstGeom prst="rect">
            <a:avLst/>
          </a:prstGeom>
          <a:noFill/>
          <a:ln>
            <a:noFill/>
          </a:ln>
        </p:spPr>
        <p:txBody>
          <a:bodyPr wrap="square" rtlCol="0">
            <a:spAutoFit/>
          </a:bodyPr>
          <a:lstStyle/>
          <a:p>
            <a:r>
              <a:rPr lang="en-US" sz="2400" smtClean="0">
                <a:latin typeface="Arial" panose="020B0604020202020204" pitchFamily="34" charset="0"/>
                <a:cs typeface="Arial" panose="020B0604020202020204" pitchFamily="34" charset="0"/>
              </a:rPr>
              <a:t>Một số hình ảnh thực tế của mạch</a:t>
            </a:r>
            <a:endParaRPr lang="en-US" sz="2400" dirty="0" err="1" smtClean="0">
              <a:latin typeface="Arial" panose="020B0604020202020204" pitchFamily="34" charset="0"/>
              <a:cs typeface="Arial" panose="020B0604020202020204" pitchFamily="34" charset="0"/>
            </a:endParaRPr>
          </a:p>
        </p:txBody>
      </p:sp>
      <p:sp>
        <p:nvSpPr>
          <p:cNvPr id="15" name="Title 5"/>
          <p:cNvSpPr>
            <a:spLocks noGrp="1"/>
          </p:cNvSpPr>
          <p:nvPr>
            <p:ph type="title"/>
          </p:nvPr>
        </p:nvSpPr>
        <p:spPr>
          <a:xfrm>
            <a:off x="219075" y="191259"/>
            <a:ext cx="10693854" cy="754842"/>
          </a:xfrm>
        </p:spPr>
        <p:txBody>
          <a:bodyPr/>
          <a:lstStyle/>
          <a:p>
            <a:r>
              <a:rPr lang="en-US" smtClean="0"/>
              <a:t>Xây dựng hệ thống</a:t>
            </a:r>
            <a:endParaRPr lang="en-US"/>
          </a:p>
        </p:txBody>
      </p:sp>
      <p:pic>
        <p:nvPicPr>
          <p:cNvPr id="11" name="Picture 10"/>
          <p:cNvPicPr/>
          <p:nvPr/>
        </p:nvPicPr>
        <p:blipFill>
          <a:blip r:embed="rId2"/>
          <a:stretch>
            <a:fillRect/>
          </a:stretch>
        </p:blipFill>
        <p:spPr>
          <a:xfrm>
            <a:off x="763368" y="1582057"/>
            <a:ext cx="3103848" cy="3107174"/>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219" t="12794" r="8772" b="19878"/>
          <a:stretch/>
        </p:blipFill>
        <p:spPr>
          <a:xfrm>
            <a:off x="4191000" y="1582057"/>
            <a:ext cx="4047228" cy="310717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8746583" y="1432738"/>
            <a:ext cx="3107174" cy="3405812"/>
          </a:xfrm>
          <a:prstGeom prst="rect">
            <a:avLst/>
          </a:prstGeom>
        </p:spPr>
      </p:pic>
      <p:sp>
        <p:nvSpPr>
          <p:cNvPr id="7" name="TextBox 6"/>
          <p:cNvSpPr txBox="1"/>
          <p:nvPr/>
        </p:nvSpPr>
        <p:spPr>
          <a:xfrm>
            <a:off x="763368" y="4947138"/>
            <a:ext cx="2847340" cy="553998"/>
          </a:xfrm>
          <a:prstGeom prst="rect">
            <a:avLst/>
          </a:prstGeom>
          <a:noFill/>
          <a:ln>
            <a:noFill/>
          </a:ln>
        </p:spPr>
        <p:txBody>
          <a:bodyPr wrap="square" rtlCol="0">
            <a:spAutoFit/>
          </a:bodyPr>
          <a:lstStyle/>
          <a:p>
            <a:pPr algn="ctr"/>
            <a:r>
              <a:rPr lang="en-US" sz="3000" b="1" smtClean="0">
                <a:latin typeface="Arial" panose="020B0604020202020204" pitchFamily="34" charset="0"/>
                <a:cs typeface="Arial" panose="020B0604020202020204" pitchFamily="34" charset="0"/>
              </a:rPr>
              <a:t>Mặt trước</a:t>
            </a:r>
            <a:endParaRPr lang="en-US" sz="3000" b="1" dirty="0" err="1" smtClean="0">
              <a:latin typeface="Arial" panose="020B0604020202020204" pitchFamily="34" charset="0"/>
              <a:cs typeface="Arial" panose="020B0604020202020204" pitchFamily="34" charset="0"/>
            </a:endParaRPr>
          </a:p>
        </p:txBody>
      </p:sp>
      <p:sp>
        <p:nvSpPr>
          <p:cNvPr id="12" name="TextBox 11"/>
          <p:cNvSpPr txBox="1"/>
          <p:nvPr/>
        </p:nvSpPr>
        <p:spPr>
          <a:xfrm>
            <a:off x="4790944" y="4947138"/>
            <a:ext cx="2847340" cy="553998"/>
          </a:xfrm>
          <a:prstGeom prst="rect">
            <a:avLst/>
          </a:prstGeom>
          <a:noFill/>
          <a:ln>
            <a:noFill/>
          </a:ln>
        </p:spPr>
        <p:txBody>
          <a:bodyPr wrap="square" rtlCol="0">
            <a:spAutoFit/>
          </a:bodyPr>
          <a:lstStyle/>
          <a:p>
            <a:pPr algn="ctr"/>
            <a:r>
              <a:rPr lang="en-US" sz="3000" b="1" smtClean="0">
                <a:latin typeface="Arial" panose="020B0604020202020204" pitchFamily="34" charset="0"/>
                <a:cs typeface="Arial" panose="020B0604020202020204" pitchFamily="34" charset="0"/>
              </a:rPr>
              <a:t>Mặt nghiêng</a:t>
            </a:r>
            <a:endParaRPr lang="en-US" sz="3000" b="1" dirty="0" err="1" smtClean="0">
              <a:latin typeface="Arial" panose="020B0604020202020204" pitchFamily="34" charset="0"/>
              <a:cs typeface="Arial" panose="020B0604020202020204" pitchFamily="34" charset="0"/>
            </a:endParaRPr>
          </a:p>
        </p:txBody>
      </p:sp>
      <p:sp>
        <p:nvSpPr>
          <p:cNvPr id="13" name="TextBox 12"/>
          <p:cNvSpPr txBox="1"/>
          <p:nvPr/>
        </p:nvSpPr>
        <p:spPr>
          <a:xfrm>
            <a:off x="8818520" y="4901872"/>
            <a:ext cx="2847340" cy="553998"/>
          </a:xfrm>
          <a:prstGeom prst="rect">
            <a:avLst/>
          </a:prstGeom>
          <a:noFill/>
          <a:ln>
            <a:noFill/>
          </a:ln>
        </p:spPr>
        <p:txBody>
          <a:bodyPr wrap="square" rtlCol="0">
            <a:spAutoFit/>
          </a:bodyPr>
          <a:lstStyle/>
          <a:p>
            <a:pPr algn="ctr"/>
            <a:r>
              <a:rPr lang="en-US" sz="3000" b="1" smtClean="0">
                <a:latin typeface="Arial" panose="020B0604020202020204" pitchFamily="34" charset="0"/>
                <a:cs typeface="Arial" panose="020B0604020202020204" pitchFamily="34" charset="0"/>
              </a:rPr>
              <a:t>Mặt sau</a:t>
            </a:r>
            <a:endParaRPr lang="en-US" sz="3000" b="1" dirty="0" err="1"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357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6" name="Title 5"/>
          <p:cNvSpPr>
            <a:spLocks noGrp="1"/>
          </p:cNvSpPr>
          <p:nvPr>
            <p:ph type="title"/>
          </p:nvPr>
        </p:nvSpPr>
        <p:spPr/>
        <p:txBody>
          <a:bodyPr/>
          <a:lstStyle/>
          <a:p>
            <a:r>
              <a:rPr lang="en-US" smtClean="0"/>
              <a:t>Kết quả thực nghiệm</a:t>
            </a:r>
            <a:endParaRPr lang="en-US"/>
          </a:p>
        </p:txBody>
      </p:sp>
      <p:sp>
        <p:nvSpPr>
          <p:cNvPr id="10" name="TextBox 9"/>
          <p:cNvSpPr txBox="1"/>
          <p:nvPr/>
        </p:nvSpPr>
        <p:spPr>
          <a:xfrm>
            <a:off x="6574972" y="4772981"/>
            <a:ext cx="4201369" cy="830997"/>
          </a:xfrm>
          <a:prstGeom prst="rect">
            <a:avLst/>
          </a:prstGeom>
          <a:solidFill>
            <a:schemeClr val="bg1"/>
          </a:solidFill>
        </p:spPr>
        <p:txBody>
          <a:bodyPr wrap="square" rtlCol="0">
            <a:spAutoFit/>
          </a:bodyPr>
          <a:lstStyle/>
          <a:p>
            <a:pPr algn="ctr"/>
            <a:r>
              <a:rPr lang="en-US" sz="2400" smtClean="0">
                <a:latin typeface="Arial" panose="020B0604020202020204" pitchFamily="34" charset="0"/>
                <a:cs typeface="Arial" panose="020B0604020202020204" pitchFamily="34" charset="0"/>
              </a:rPr>
              <a:t>Tín hiệu PPG (trên Oscilloscope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pic>
        <p:nvPicPr>
          <p:cNvPr id="15" name="Picture 14"/>
          <p:cNvPicPr/>
          <p:nvPr/>
        </p:nvPicPr>
        <p:blipFill rotWithShape="1">
          <a:blip r:embed="rId2" cstate="print">
            <a:extLst>
              <a:ext uri="{28A0092B-C50C-407E-A947-70E740481C1C}">
                <a14:useLocalDpi xmlns:a14="http://schemas.microsoft.com/office/drawing/2010/main" val="0"/>
              </a:ext>
            </a:extLst>
          </a:blip>
          <a:srcRect t="4299" r="10436"/>
          <a:stretch/>
        </p:blipFill>
        <p:spPr bwMode="auto">
          <a:xfrm>
            <a:off x="6574972" y="1328233"/>
            <a:ext cx="4203552" cy="3368000"/>
          </a:xfrm>
          <a:prstGeom prst="rect">
            <a:avLst/>
          </a:prstGeom>
          <a:ln>
            <a:noFill/>
          </a:ln>
          <a:extLst>
            <a:ext uri="{53640926-AAD7-44D8-BBD7-CCE9431645EC}">
              <a14:shadowObscured xmlns:a14="http://schemas.microsoft.com/office/drawing/2010/main"/>
            </a:ext>
          </a:extLst>
        </p:spPr>
      </p:pic>
      <p:pic>
        <p:nvPicPr>
          <p:cNvPr id="16" name="Picture 15"/>
          <p:cNvPicPr/>
          <p:nvPr/>
        </p:nvPicPr>
        <p:blipFill>
          <a:blip r:embed="rId3" cstate="print">
            <a:extLst>
              <a:ext uri="{28A0092B-C50C-407E-A947-70E740481C1C}">
                <a14:useLocalDpi xmlns:a14="http://schemas.microsoft.com/office/drawing/2010/main" val="0"/>
              </a:ext>
            </a:extLst>
          </a:blip>
          <a:stretch>
            <a:fillRect/>
          </a:stretch>
        </p:blipFill>
        <p:spPr>
          <a:xfrm>
            <a:off x="931724" y="1468615"/>
            <a:ext cx="4205742" cy="3227618"/>
          </a:xfrm>
          <a:prstGeom prst="rect">
            <a:avLst/>
          </a:prstGeom>
        </p:spPr>
      </p:pic>
      <p:sp>
        <p:nvSpPr>
          <p:cNvPr id="17" name="TextBox 16"/>
          <p:cNvSpPr txBox="1"/>
          <p:nvPr/>
        </p:nvSpPr>
        <p:spPr>
          <a:xfrm>
            <a:off x="806652" y="4757082"/>
            <a:ext cx="4895077" cy="461665"/>
          </a:xfrm>
          <a:prstGeom prst="rect">
            <a:avLst/>
          </a:prstGeom>
          <a:solidFill>
            <a:schemeClr val="bg1"/>
          </a:solidFill>
        </p:spPr>
        <p:txBody>
          <a:bodyPr wrap="square" rtlCol="0">
            <a:spAutoFit/>
          </a:bodyPr>
          <a:lstStyle/>
          <a:p>
            <a:pPr algn="ctr"/>
            <a:r>
              <a:rPr lang="en-US" sz="2400" smtClean="0">
                <a:latin typeface="Arial" panose="020B0604020202020204" pitchFamily="34" charset="0"/>
                <a:cs typeface="Arial" panose="020B0604020202020204" pitchFamily="34" charset="0"/>
              </a:rPr>
              <a:t>Tín hiệu ECG (trên Oscilloscope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3" name="TextBox 2"/>
          <p:cNvSpPr txBox="1"/>
          <p:nvPr/>
        </p:nvSpPr>
        <p:spPr>
          <a:xfrm>
            <a:off x="806652" y="5173091"/>
            <a:ext cx="5264364" cy="1508105"/>
          </a:xfrm>
          <a:prstGeom prst="rect">
            <a:avLst/>
          </a:prstGeom>
          <a:noFill/>
          <a:ln>
            <a:noFill/>
          </a:ln>
        </p:spPr>
        <p:txBody>
          <a:bodyPr wrap="square" rtlCol="0">
            <a:spAutoFit/>
          </a:bodyPr>
          <a:lstStyle/>
          <a:p>
            <a:pPr marL="285750" indent="-285750">
              <a:buFontTx/>
              <a:buChar char="-"/>
            </a:pPr>
            <a:r>
              <a:rPr lang="en-US" sz="2300" smtClean="0">
                <a:latin typeface="Arial" panose="020B0604020202020204" pitchFamily="34" charset="0"/>
                <a:cs typeface="Arial" panose="020B0604020202020204" pitchFamily="34" charset="0"/>
              </a:rPr>
              <a:t>Tín hiệu màu xanh là tín hiệu ECG đo từ điện cực khô.</a:t>
            </a:r>
          </a:p>
          <a:p>
            <a:pPr marL="285750" indent="-285750">
              <a:buFontTx/>
              <a:buChar char="-"/>
            </a:pPr>
            <a:r>
              <a:rPr lang="en-US" sz="2300" smtClean="0">
                <a:latin typeface="Arial" panose="020B0604020202020204" pitchFamily="34" charset="0"/>
                <a:cs typeface="Arial" panose="020B0604020202020204" pitchFamily="34" charset="0"/>
              </a:rPr>
              <a:t>Tín hiệu màu vàng là tín hiệu đo từ điện cực ướt. </a:t>
            </a:r>
            <a:endParaRPr lang="en-US" sz="2300" dirty="0" err="1"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797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6" name="Title 5"/>
          <p:cNvSpPr>
            <a:spLocks noGrp="1"/>
          </p:cNvSpPr>
          <p:nvPr>
            <p:ph type="title"/>
          </p:nvPr>
        </p:nvSpPr>
        <p:spPr/>
        <p:txBody>
          <a:bodyPr/>
          <a:lstStyle/>
          <a:p>
            <a:r>
              <a:rPr lang="en-US" smtClean="0"/>
              <a:t>Kết quả thực nghiệm</a:t>
            </a: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8598" y="1059760"/>
            <a:ext cx="2877557" cy="511565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9341" y="1059760"/>
            <a:ext cx="3267680" cy="5115657"/>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296" y="1059760"/>
            <a:ext cx="3317920" cy="5115657"/>
          </a:xfrm>
          <a:prstGeom prst="rect">
            <a:avLst/>
          </a:prstGeom>
        </p:spPr>
      </p:pic>
    </p:spTree>
    <p:extLst>
      <p:ext uri="{BB962C8B-B14F-4D97-AF65-F5344CB8AC3E}">
        <p14:creationId xmlns:p14="http://schemas.microsoft.com/office/powerpoint/2010/main" val="136044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smtClean="0">
                <a:ln>
                  <a:noFill/>
                </a:ln>
                <a:solidFill>
                  <a:prstClr val="black"/>
                </a:solidFill>
                <a:effectLst/>
                <a:uLnTx/>
                <a:uFillTx/>
                <a:latin typeface="Palatino Linotype" panose="02040502050505030304"/>
                <a:ea typeface="+mn-ea"/>
                <a:cs typeface="+mn-cs"/>
              </a:rPr>
              <a:t>Signal Processing and Radio Communications Lab</a:t>
            </a:r>
            <a:endParaRPr kumimoji="0" lang="en-US" sz="14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15" name="Title 5"/>
          <p:cNvSpPr>
            <a:spLocks noGrp="1"/>
          </p:cNvSpPr>
          <p:nvPr>
            <p:ph type="title"/>
          </p:nvPr>
        </p:nvSpPr>
        <p:spPr>
          <a:xfrm>
            <a:off x="219075" y="191259"/>
            <a:ext cx="10693854" cy="754842"/>
          </a:xfrm>
        </p:spPr>
        <p:txBody>
          <a:bodyPr/>
          <a:lstStyle/>
          <a:p>
            <a:r>
              <a:rPr lang="en-US" smtClean="0"/>
              <a:t>Kết quả kiểm tra năng lượng tiêu hao</a:t>
            </a:r>
            <a:endParaRPr lang="en-US"/>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498" y="1820150"/>
            <a:ext cx="2876550" cy="3835400"/>
          </a:xfrm>
          <a:prstGeom prst="rect">
            <a:avLst/>
          </a:prstGeom>
        </p:spPr>
      </p:pic>
      <p:sp>
        <p:nvSpPr>
          <p:cNvPr id="10" name="TextBox 9"/>
          <p:cNvSpPr txBox="1"/>
          <p:nvPr/>
        </p:nvSpPr>
        <p:spPr>
          <a:xfrm>
            <a:off x="773496" y="1158363"/>
            <a:ext cx="6313104" cy="461665"/>
          </a:xfrm>
          <a:prstGeom prst="rect">
            <a:avLst/>
          </a:prstGeom>
          <a:noFill/>
          <a:ln>
            <a:noFill/>
          </a:ln>
        </p:spPr>
        <p:txBody>
          <a:bodyPr wrap="square" rtlCol="0">
            <a:spAutoFit/>
          </a:bodyPr>
          <a:lstStyle/>
          <a:p>
            <a:r>
              <a:rPr lang="en-US" sz="2400" b="1" smtClean="0">
                <a:latin typeface="Arial" panose="020B0604020202020204" pitchFamily="34" charset="0"/>
                <a:cs typeface="Arial" panose="020B0604020202020204" pitchFamily="34" charset="0"/>
              </a:rPr>
              <a:t>Kiểm tra sự tiêu hao năng lượng</a:t>
            </a:r>
            <a:endParaRPr lang="en-US" sz="2400" b="1" dirty="0" err="1" smtClean="0">
              <a:latin typeface="Arial" panose="020B0604020202020204" pitchFamily="34" charset="0"/>
              <a:cs typeface="Arial" panose="020B0604020202020204" pitchFamily="34" charset="0"/>
            </a:endParaRPr>
          </a:p>
        </p:txBody>
      </p:sp>
      <p:pic>
        <p:nvPicPr>
          <p:cNvPr id="5" name="video-156098839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6200000">
            <a:off x="6027269" y="410951"/>
            <a:ext cx="4136190" cy="6789900"/>
          </a:xfrm>
          <a:prstGeom prst="rect">
            <a:avLst/>
          </a:prstGeom>
        </p:spPr>
      </p:pic>
      <p:sp>
        <p:nvSpPr>
          <p:cNvPr id="6" name="TextBox 5"/>
          <p:cNvSpPr txBox="1"/>
          <p:nvPr/>
        </p:nvSpPr>
        <p:spPr>
          <a:xfrm>
            <a:off x="1259174" y="5876144"/>
            <a:ext cx="2488367" cy="461665"/>
          </a:xfrm>
          <a:prstGeom prst="rect">
            <a:avLst/>
          </a:prstGeom>
          <a:noFill/>
          <a:ln>
            <a:noFill/>
          </a:ln>
        </p:spPr>
        <p:txBody>
          <a:bodyPr wrap="square" rtlCol="0">
            <a:spAutoFit/>
          </a:bodyPr>
          <a:lstStyle/>
          <a:p>
            <a:pPr algn="ctr"/>
            <a:r>
              <a:rPr lang="en-US" sz="2400" b="1" smtClean="0">
                <a:latin typeface="Arial" panose="020B0604020202020204" pitchFamily="34" charset="0"/>
                <a:cs typeface="Arial" panose="020B0604020202020204" pitchFamily="34" charset="0"/>
              </a:rPr>
              <a:t>Power</a:t>
            </a:r>
            <a:endParaRPr lang="en-US" sz="2400" b="1" dirty="0" err="1"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24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10" name="Title 5"/>
          <p:cNvSpPr>
            <a:spLocks noGrp="1"/>
          </p:cNvSpPr>
          <p:nvPr>
            <p:ph type="title"/>
          </p:nvPr>
        </p:nvSpPr>
        <p:spPr>
          <a:xfrm>
            <a:off x="219075" y="191259"/>
            <a:ext cx="10693854" cy="754842"/>
          </a:xfrm>
        </p:spPr>
        <p:txBody>
          <a:bodyPr/>
          <a:lstStyle/>
          <a:p>
            <a:r>
              <a:rPr lang="en-US" smtClean="0"/>
              <a:t>Kết quả thực nghiệm</a:t>
            </a:r>
            <a:endParaRPr lang="en-US"/>
          </a:p>
        </p:txBody>
      </p:sp>
      <p:pic>
        <p:nvPicPr>
          <p:cNvPr id="11" name="Picture 10"/>
          <p:cNvPicPr/>
          <p:nvPr/>
        </p:nvPicPr>
        <p:blipFill>
          <a:blip r:embed="rId2"/>
          <a:stretch>
            <a:fillRect/>
          </a:stretch>
        </p:blipFill>
        <p:spPr>
          <a:xfrm>
            <a:off x="4574044" y="1455852"/>
            <a:ext cx="6916270" cy="432558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167" y="1287738"/>
            <a:ext cx="1796091" cy="1796091"/>
          </a:xfrm>
          <a:prstGeom prst="rect">
            <a:avLst/>
          </a:prstGeom>
        </p:spPr>
      </p:pic>
      <p:sp>
        <p:nvSpPr>
          <p:cNvPr id="5" name="Rectangle 4"/>
          <p:cNvSpPr/>
          <p:nvPr/>
        </p:nvSpPr>
        <p:spPr>
          <a:xfrm>
            <a:off x="2672313" y="1774987"/>
            <a:ext cx="1515689" cy="646331"/>
          </a:xfrm>
          <a:prstGeom prst="rect">
            <a:avLst/>
          </a:prstGeom>
        </p:spPr>
        <p:txBody>
          <a:bodyPr wrap="square">
            <a:spAutoFit/>
          </a:bodyPr>
          <a:lstStyle/>
          <a:p>
            <a:pPr algn="ctr"/>
            <a:r>
              <a:rPr lang="en-US" b="1">
                <a:latin typeface="Arial" panose="020B0604020202020204" pitchFamily="34" charset="0"/>
              </a:rPr>
              <a:t>SpO2 MD300 C2 </a:t>
            </a:r>
            <a:endParaRPr lang="en-US" b="1" i="0">
              <a:effectLst/>
              <a:latin typeface="Arial" panose="020B0604020202020204" pitchFamily="34" charset="0"/>
            </a:endParaRPr>
          </a:p>
        </p:txBody>
      </p:sp>
      <p:sp>
        <p:nvSpPr>
          <p:cNvPr id="8" name="Rectangle 7"/>
          <p:cNvSpPr/>
          <p:nvPr/>
        </p:nvSpPr>
        <p:spPr>
          <a:xfrm>
            <a:off x="6649912" y="5891076"/>
            <a:ext cx="3217547" cy="400110"/>
          </a:xfrm>
          <a:prstGeom prst="rect">
            <a:avLst/>
          </a:prstGeom>
        </p:spPr>
        <p:txBody>
          <a:bodyPr wrap="none">
            <a:spAutoFit/>
          </a:bodyPr>
          <a:lstStyle/>
          <a:p>
            <a:r>
              <a:rPr lang="en-US" sz="2000" b="1">
                <a:latin typeface="Arial" panose="020B0604020202020204" pitchFamily="34" charset="0"/>
              </a:rPr>
              <a:t>SpO2 </a:t>
            </a:r>
            <a:r>
              <a:rPr lang="en-US" sz="2000" b="1" smtClean="0">
                <a:latin typeface="Arial" panose="020B0604020202020204" pitchFamily="34" charset="0"/>
              </a:rPr>
              <a:t>result comparison</a:t>
            </a:r>
            <a:r>
              <a:rPr lang="en-US" sz="2000" b="1">
                <a:latin typeface="Arial" panose="020B0604020202020204" pitchFamily="34" charset="0"/>
              </a:rPr>
              <a:t> </a:t>
            </a:r>
            <a:endParaRPr lang="en-US" sz="2000" b="1" i="0">
              <a:effectLst/>
              <a:latin typeface="Arial" panose="020B0604020202020204" pitchFamily="34" charset="0"/>
            </a:endParaRP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219" t="12794" r="8772" b="19878"/>
          <a:stretch/>
        </p:blipFill>
        <p:spPr>
          <a:xfrm>
            <a:off x="545391" y="4271861"/>
            <a:ext cx="2496912" cy="1916951"/>
          </a:xfrm>
          <a:prstGeom prst="rect">
            <a:avLst/>
          </a:prstGeom>
        </p:spPr>
      </p:pic>
      <p:sp>
        <p:nvSpPr>
          <p:cNvPr id="12" name="Rectangle 11"/>
          <p:cNvSpPr/>
          <p:nvPr/>
        </p:nvSpPr>
        <p:spPr>
          <a:xfrm>
            <a:off x="3058355" y="4653510"/>
            <a:ext cx="1515689" cy="369332"/>
          </a:xfrm>
          <a:prstGeom prst="rect">
            <a:avLst/>
          </a:prstGeom>
        </p:spPr>
        <p:txBody>
          <a:bodyPr wrap="square">
            <a:spAutoFit/>
          </a:bodyPr>
          <a:lstStyle/>
          <a:p>
            <a:pPr algn="ctr"/>
            <a:r>
              <a:rPr lang="en-US" b="1" i="0" smtClean="0">
                <a:effectLst/>
                <a:latin typeface="Arial" panose="020B0604020202020204" pitchFamily="34" charset="0"/>
              </a:rPr>
              <a:t>Sản phẩm</a:t>
            </a:r>
            <a:endParaRPr lang="en-US" b="1" i="0">
              <a:effectLst/>
              <a:latin typeface="Arial" panose="020B0604020202020204" pitchFamily="34" charset="0"/>
            </a:endParaRPr>
          </a:p>
        </p:txBody>
      </p:sp>
      <p:sp>
        <p:nvSpPr>
          <p:cNvPr id="7" name="Rectangle 6"/>
          <p:cNvSpPr/>
          <p:nvPr/>
        </p:nvSpPr>
        <p:spPr>
          <a:xfrm>
            <a:off x="1353869" y="3214908"/>
            <a:ext cx="1048685" cy="923330"/>
          </a:xfrm>
          <a:prstGeom prst="rect">
            <a:avLst/>
          </a:prstGeom>
          <a:noFill/>
        </p:spPr>
        <p:txBody>
          <a:bodyPr wrap="none" lIns="91440" tIns="45720" rIns="91440" bIns="45720">
            <a:spAutoFit/>
          </a:bodyPr>
          <a:lstStyle/>
          <a:p>
            <a:pPr algn="ctr"/>
            <a:r>
              <a:rPr lang="en-US" sz="5400" b="0" cap="none" spc="0" smtClean="0">
                <a:ln w="0"/>
                <a:solidFill>
                  <a:schemeClr val="tx1"/>
                </a:solidFill>
                <a:effectLst>
                  <a:outerShdw blurRad="38100" dist="19050" dir="2700000" algn="tl" rotWithShape="0">
                    <a:schemeClr val="dk1">
                      <a:alpha val="40000"/>
                    </a:schemeClr>
                  </a:outerShdw>
                </a:effectLst>
              </a:rPr>
              <a:t>VS</a:t>
            </a:r>
            <a:endParaRPr lang="en-US" sz="5400"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3533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EED790-B828-4B3C-9A03-A05CABE56E00}" type="datetime1">
              <a:rPr lang="en-US" smtClean="0"/>
              <a:t>10/7/2019</a:t>
            </a:fld>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t>19</a:t>
            </a:fld>
            <a:endParaRPr lang="en-US"/>
          </a:p>
        </p:txBody>
      </p:sp>
      <p:sp>
        <p:nvSpPr>
          <p:cNvPr id="6" name="Title 5"/>
          <p:cNvSpPr>
            <a:spLocks noGrp="1"/>
          </p:cNvSpPr>
          <p:nvPr>
            <p:ph type="title"/>
          </p:nvPr>
        </p:nvSpPr>
        <p:spPr>
          <a:xfrm>
            <a:off x="288471" y="-126447"/>
            <a:ext cx="11125200" cy="1143000"/>
          </a:xfrm>
        </p:spPr>
        <p:txBody>
          <a:bodyPr>
            <a:normAutofit/>
          </a:bodyPr>
          <a:lstStyle/>
          <a:p>
            <a:r>
              <a:rPr lang="en-US" sz="4000" smtClean="0">
                <a:latin typeface="Arial" panose="020B0604020202020204" pitchFamily="34" charset="0"/>
                <a:cs typeface="Arial" panose="020B0604020202020204" pitchFamily="34" charset="0"/>
              </a:rPr>
              <a:t>Tính toán các thông số của điện tim đồ</a:t>
            </a:r>
            <a:endParaRPr lang="en-US" sz="400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254" y="1604070"/>
            <a:ext cx="5573841" cy="4659716"/>
          </a:xfrm>
          <a:prstGeom prst="rect">
            <a:avLst/>
          </a:prstGeom>
        </p:spPr>
      </p:pic>
      <p:cxnSp>
        <p:nvCxnSpPr>
          <p:cNvPr id="40" name="Straight Arrow Connector 39"/>
          <p:cNvCxnSpPr/>
          <p:nvPr/>
        </p:nvCxnSpPr>
        <p:spPr>
          <a:xfrm>
            <a:off x="680179" y="3665416"/>
            <a:ext cx="482600" cy="1016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055476" y="3321409"/>
            <a:ext cx="617016" cy="12989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5232360" y="3083857"/>
            <a:ext cx="102186" cy="15664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3530474" y="2956692"/>
            <a:ext cx="441389" cy="16636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9" name="Flowchart: Connector 48"/>
          <p:cNvSpPr/>
          <p:nvPr/>
        </p:nvSpPr>
        <p:spPr>
          <a:xfrm>
            <a:off x="3441510" y="4617300"/>
            <a:ext cx="123120" cy="123120"/>
          </a:xfrm>
          <a:prstGeom prst="flowChartConnector">
            <a:avLst/>
          </a:prstGeom>
          <a:solidFill>
            <a:srgbClr val="FF0000"/>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0" name="Flowchart: Connector 49"/>
          <p:cNvSpPr/>
          <p:nvPr/>
        </p:nvSpPr>
        <p:spPr>
          <a:xfrm>
            <a:off x="5132117" y="4607324"/>
            <a:ext cx="123120" cy="123120"/>
          </a:xfrm>
          <a:prstGeom prst="flowChartConnector">
            <a:avLst/>
          </a:prstGeom>
          <a:solidFill>
            <a:srgbClr val="FF0000"/>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1" name="Flowchart: Connector 50"/>
          <p:cNvSpPr/>
          <p:nvPr/>
        </p:nvSpPr>
        <p:spPr>
          <a:xfrm>
            <a:off x="1135934" y="4601940"/>
            <a:ext cx="123120" cy="123120"/>
          </a:xfrm>
          <a:prstGeom prst="flowChartConnector">
            <a:avLst/>
          </a:prstGeom>
          <a:solidFill>
            <a:srgbClr val="FF0000"/>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2" name="Flowchart: Connector 51"/>
          <p:cNvSpPr/>
          <p:nvPr/>
        </p:nvSpPr>
        <p:spPr>
          <a:xfrm>
            <a:off x="2641302" y="4617300"/>
            <a:ext cx="123120" cy="123120"/>
          </a:xfrm>
          <a:prstGeom prst="flowChartConnector">
            <a:avLst/>
          </a:prstGeom>
          <a:solidFill>
            <a:srgbClr val="FF0000"/>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TextBox 46"/>
          <p:cNvSpPr txBox="1"/>
          <p:nvPr/>
        </p:nvSpPr>
        <p:spPr>
          <a:xfrm>
            <a:off x="1028716" y="2786638"/>
            <a:ext cx="1674146" cy="461665"/>
          </a:xfrm>
          <a:prstGeom prst="rect">
            <a:avLst/>
          </a:prstGeom>
          <a:noFill/>
          <a:ln>
            <a:noFill/>
          </a:ln>
        </p:spPr>
        <p:txBody>
          <a:bodyPr wrap="square" rtlCol="0">
            <a:spAutoFit/>
          </a:bodyPr>
          <a:lstStyle/>
          <a:p>
            <a:r>
              <a:rPr lang="en-US" sz="2400" smtClean="0">
                <a:latin typeface="Arial" panose="020B0604020202020204" pitchFamily="34" charset="0"/>
                <a:cs typeface="Arial" panose="020B0604020202020204" pitchFamily="34" charset="0"/>
              </a:rPr>
              <a:t>Q _onset</a:t>
            </a:r>
            <a:endParaRPr lang="en-US" sz="2400" dirty="0" err="1" smtClean="0">
              <a:latin typeface="Arial" panose="020B0604020202020204" pitchFamily="34" charset="0"/>
              <a:cs typeface="Arial" panose="020B0604020202020204" pitchFamily="34" charset="0"/>
            </a:endParaRPr>
          </a:p>
        </p:txBody>
      </p:sp>
      <p:sp>
        <p:nvSpPr>
          <p:cNvPr id="54" name="TextBox 53"/>
          <p:cNvSpPr txBox="1"/>
          <p:nvPr/>
        </p:nvSpPr>
        <p:spPr>
          <a:xfrm>
            <a:off x="-71017" y="3083857"/>
            <a:ext cx="1593459" cy="461665"/>
          </a:xfrm>
          <a:prstGeom prst="rect">
            <a:avLst/>
          </a:prstGeom>
          <a:noFill/>
          <a:ln>
            <a:noFill/>
          </a:ln>
        </p:spPr>
        <p:txBody>
          <a:bodyPr wrap="square" rtlCol="0">
            <a:spAutoFit/>
          </a:bodyPr>
          <a:lstStyle/>
          <a:p>
            <a:r>
              <a:rPr lang="en-US" sz="2400">
                <a:latin typeface="Arial" panose="020B0604020202020204" pitchFamily="34" charset="0"/>
                <a:cs typeface="Arial" panose="020B0604020202020204" pitchFamily="34" charset="0"/>
              </a:rPr>
              <a:t>P</a:t>
            </a:r>
            <a:r>
              <a:rPr lang="en-US" sz="2400" smtClean="0">
                <a:latin typeface="Arial" panose="020B0604020202020204" pitchFamily="34" charset="0"/>
                <a:cs typeface="Arial" panose="020B0604020202020204" pitchFamily="34" charset="0"/>
              </a:rPr>
              <a:t> _onset</a:t>
            </a:r>
            <a:endParaRPr lang="en-US" sz="2400" dirty="0" err="1" smtClean="0">
              <a:latin typeface="Arial" panose="020B0604020202020204" pitchFamily="34" charset="0"/>
              <a:cs typeface="Arial" panose="020B0604020202020204" pitchFamily="34" charset="0"/>
            </a:endParaRPr>
          </a:p>
        </p:txBody>
      </p:sp>
      <p:sp>
        <p:nvSpPr>
          <p:cNvPr id="55" name="TextBox 54"/>
          <p:cNvSpPr txBox="1"/>
          <p:nvPr/>
        </p:nvSpPr>
        <p:spPr>
          <a:xfrm>
            <a:off x="3605293" y="2401567"/>
            <a:ext cx="1526824" cy="461665"/>
          </a:xfrm>
          <a:prstGeom prst="rect">
            <a:avLst/>
          </a:prstGeom>
          <a:noFill/>
          <a:ln>
            <a:noFill/>
          </a:ln>
        </p:spPr>
        <p:txBody>
          <a:bodyPr wrap="square" rtlCol="0">
            <a:spAutoFit/>
          </a:bodyPr>
          <a:lstStyle/>
          <a:p>
            <a:r>
              <a:rPr lang="en-US" sz="2400" smtClean="0">
                <a:latin typeface="Arial" panose="020B0604020202020204" pitchFamily="34" charset="0"/>
                <a:cs typeface="Arial" panose="020B0604020202020204" pitchFamily="34" charset="0"/>
              </a:rPr>
              <a:t>S _offset</a:t>
            </a:r>
            <a:endParaRPr lang="en-US" sz="2400" dirty="0" err="1" smtClean="0">
              <a:latin typeface="Arial" panose="020B0604020202020204" pitchFamily="34" charset="0"/>
              <a:cs typeface="Arial" panose="020B0604020202020204" pitchFamily="34" charset="0"/>
            </a:endParaRPr>
          </a:p>
        </p:txBody>
      </p:sp>
      <p:sp>
        <p:nvSpPr>
          <p:cNvPr id="56" name="TextBox 55"/>
          <p:cNvSpPr txBox="1"/>
          <p:nvPr/>
        </p:nvSpPr>
        <p:spPr>
          <a:xfrm>
            <a:off x="4946140" y="2555272"/>
            <a:ext cx="1513923" cy="461665"/>
          </a:xfrm>
          <a:prstGeom prst="rect">
            <a:avLst/>
          </a:prstGeom>
          <a:noFill/>
          <a:ln>
            <a:noFill/>
          </a:ln>
        </p:spPr>
        <p:txBody>
          <a:bodyPr wrap="square" rtlCol="0">
            <a:spAutoFit/>
          </a:bodyPr>
          <a:lstStyle/>
          <a:p>
            <a:r>
              <a:rPr lang="en-US" sz="2400">
                <a:latin typeface="Arial" panose="020B0604020202020204" pitchFamily="34" charset="0"/>
                <a:cs typeface="Arial" panose="020B0604020202020204" pitchFamily="34" charset="0"/>
              </a:rPr>
              <a:t>T</a:t>
            </a:r>
            <a:r>
              <a:rPr lang="en-US" sz="2400" smtClean="0">
                <a:latin typeface="Arial" panose="020B0604020202020204" pitchFamily="34" charset="0"/>
                <a:cs typeface="Arial" panose="020B0604020202020204" pitchFamily="34" charset="0"/>
              </a:rPr>
              <a:t> _offset</a:t>
            </a:r>
            <a:endParaRPr lang="en-US" sz="2400" dirty="0" err="1" smtClean="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8" name="Rectangle 47"/>
              <p:cNvSpPr/>
              <p:nvPr/>
            </p:nvSpPr>
            <p:spPr>
              <a:xfrm>
                <a:off x="6611677" y="1585069"/>
                <a:ext cx="5561746" cy="3681136"/>
              </a:xfrm>
              <a:prstGeom prst="rect">
                <a:avLst/>
              </a:prstGeom>
            </p:spPr>
            <p:txBody>
              <a:bodyPr wrap="square">
                <a:spAutoFit/>
              </a:bodyPr>
              <a:lstStyle/>
              <a:p>
                <a:pPr>
                  <a:lnSpc>
                    <a:spcPct val="107000"/>
                  </a:lnSpc>
                </a:pPr>
                <a:r>
                  <a:rPr lang="en-US" sz="2200" smtClean="0">
                    <a:solidFill>
                      <a:srgbClr val="000000"/>
                    </a:solidFill>
                    <a:latin typeface="Arial" panose="020B0604020202020204" pitchFamily="34" charset="0"/>
                    <a:ea typeface="Calibri" panose="020F0502020204030204" pitchFamily="34" charset="0"/>
                    <a:cs typeface="Arial" panose="020B0604020202020204" pitchFamily="34" charset="0"/>
                  </a:rPr>
                  <a:t>Nhịp tim: </a:t>
                </a:r>
                <a:r>
                  <a:rPr lang="en-US" sz="2200">
                    <a:solidFill>
                      <a:srgbClr val="000000"/>
                    </a:solidFill>
                    <a:latin typeface="Arial" panose="020B0604020202020204" pitchFamily="34" charset="0"/>
                    <a:ea typeface="Calibri" panose="020F0502020204030204" pitchFamily="34" charset="0"/>
                    <a:cs typeface="Arial" panose="020B0604020202020204" pitchFamily="34" charset="0"/>
                  </a:rPr>
                  <a:t>HR=</a:t>
                </a:r>
                <a14:m>
                  <m:oMath xmlns:m="http://schemas.openxmlformats.org/officeDocument/2006/math">
                    <m:f>
                      <m:fPr>
                        <m:ctrlP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60</m:t>
                        </m:r>
                      </m:num>
                      <m:den>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𝑅𝑅</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_</m:t>
                        </m:r>
                        <m:r>
                          <a:rPr lang="en-US" sz="2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𝑖𝑛𝑡𝑒𝑟𝑣𝑎𝑙</m:t>
                        </m:r>
                      </m:den>
                    </m:f>
                  </m:oMath>
                </a14:m>
                <a:r>
                  <a:rPr lang="en-US" sz="2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220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bpm)</a:t>
                </a:r>
                <a:endParaRPr lang="en-US" sz="2200" smtClean="0">
                  <a:effectLst/>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US" sz="220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PR_interval: </a:t>
                </a:r>
                <a:r>
                  <a:rPr lang="en-US" sz="2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t</a:t>
                </a:r>
                <a:r>
                  <a:rPr lang="en-US" sz="2200" baseline="-2500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a:t>
                </a:r>
                <a:r>
                  <a:rPr lang="en-US" sz="2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a:t>
                </a:r>
                <a14:m>
                  <m:oMath xmlns:m="http://schemas.openxmlformats.org/officeDocument/2006/math">
                    <m:f>
                      <m:fPr>
                        <m:ctrlP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𝑜𝑛𝑠𝑒𝑡</m:t>
                            </m:r>
                          </m:sub>
                        </m:sSub>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𝑜𝑛</m:t>
                            </m:r>
                          </m:sub>
                        </m:sSub>
                      </m:num>
                      <m:den>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𝐹𝑠</m:t>
                        </m:r>
                      </m:den>
                    </m:f>
                  </m:oMath>
                </a14:m>
                <a:endParaRPr lang="en-US" sz="2200">
                  <a:effectLst/>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US" sz="2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QRS_interval:  t</a:t>
                </a:r>
                <a:r>
                  <a:rPr lang="en-US" sz="2200" baseline="-25000">
                    <a:solidFill>
                      <a:srgbClr val="000000"/>
                    </a:solidFill>
                    <a:effectLst/>
                    <a:latin typeface="Arial" panose="020B0604020202020204" pitchFamily="34" charset="0"/>
                    <a:ea typeface="Times New Roman" panose="02020603050405020304" pitchFamily="18" charset="0"/>
                    <a:cs typeface="Arial" panose="020B0604020202020204" pitchFamily="34" charset="0"/>
                  </a:rPr>
                  <a:t>QRS</a:t>
                </a:r>
                <a:r>
                  <a:rPr lang="en-US" sz="2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a:t>
                </a:r>
                <a14:m>
                  <m:oMath xmlns:m="http://schemas.openxmlformats.org/officeDocument/2006/math">
                    <m:f>
                      <m:fPr>
                        <m:ctrlP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𝑜𝑓𝑓𝑠𝑒𝑡</m:t>
                            </m:r>
                          </m:sub>
                        </m:sSub>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𝑜𝑛𝑠𝑒𝑡</m:t>
                            </m:r>
                          </m:sub>
                        </m:sSub>
                      </m:num>
                      <m:den>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𝐹𝑠</m:t>
                        </m:r>
                      </m:den>
                    </m:f>
                  </m:oMath>
                </a14:m>
                <a:endParaRPr lang="en-US" sz="2200">
                  <a:effectLst/>
                  <a:latin typeface="Arial" panose="020B0604020202020204" pitchFamily="34" charset="0"/>
                  <a:ea typeface="Calibri" panose="020F0502020204030204" pitchFamily="34" charset="0"/>
                  <a:cs typeface="Arial" panose="020B0604020202020204" pitchFamily="34" charset="0"/>
                </a:endParaRPr>
              </a:p>
              <a:p>
                <a:pPr>
                  <a:lnSpc>
                    <a:spcPct val="107000"/>
                  </a:lnSpc>
                </a:pPr>
                <a:r>
                  <a:rPr lang="en-US" sz="2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QT_interval: t</a:t>
                </a:r>
                <a:r>
                  <a:rPr lang="en-US" sz="2200" baseline="-25000">
                    <a:solidFill>
                      <a:srgbClr val="000000"/>
                    </a:solidFill>
                    <a:effectLst/>
                    <a:latin typeface="Arial" panose="020B0604020202020204" pitchFamily="34" charset="0"/>
                    <a:ea typeface="Times New Roman" panose="02020603050405020304" pitchFamily="18" charset="0"/>
                    <a:cs typeface="Arial" panose="020B0604020202020204" pitchFamily="34" charset="0"/>
                  </a:rPr>
                  <a:t>QT</a:t>
                </a:r>
                <a:r>
                  <a:rPr lang="en-US" sz="2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a:t>
                </a:r>
                <a14:m>
                  <m:oMath xmlns:m="http://schemas.openxmlformats.org/officeDocument/2006/math">
                    <m:f>
                      <m:fPr>
                        <m:ctrlP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𝑜𝑓𝑓𝑠𝑒𝑡</m:t>
                            </m:r>
                          </m:sub>
                        </m:sSub>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𝑜𝑛𝑠𝑒𝑡</m:t>
                            </m:r>
                          </m:sub>
                        </m:sSub>
                      </m:num>
                      <m:den>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𝐹𝑠</m:t>
                        </m:r>
                      </m:den>
                    </m:f>
                  </m:oMath>
                </a14:m>
                <a:endParaRPr lang="en-US" sz="220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2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QTc_interval: t</a:t>
                </a:r>
                <a:r>
                  <a:rPr lang="en-US" sz="2200" baseline="-25000">
                    <a:solidFill>
                      <a:srgbClr val="000000"/>
                    </a:solidFill>
                    <a:effectLst/>
                    <a:latin typeface="Arial" panose="020B0604020202020204" pitchFamily="34" charset="0"/>
                    <a:ea typeface="Times New Roman" panose="02020603050405020304" pitchFamily="18" charset="0"/>
                    <a:cs typeface="Arial" panose="020B0604020202020204" pitchFamily="34" charset="0"/>
                  </a:rPr>
                  <a:t>QTc</a:t>
                </a:r>
                <a:r>
                  <a:rPr lang="en-US" sz="2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(ms)=</a:t>
                </a:r>
                <a14:m>
                  <m:oMath xmlns:m="http://schemas.openxmlformats.org/officeDocument/2006/math">
                    <m:f>
                      <m:fPr>
                        <m:ctrlP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𝑄𝑇</m:t>
                            </m:r>
                          </m:sub>
                        </m:sSub>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𝑚𝑠</m:t>
                        </m:r>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num>
                      <m:den>
                        <m:rad>
                          <m:radPr>
                            <m:degHide m:val="on"/>
                            <m:ctrlP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radPr>
                          <m:deg/>
                          <m:e>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𝑅𝑅</m:t>
                            </m:r>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_</m:t>
                            </m:r>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𝑖𝑛𝑡𝑒𝑟𝑣𝑎𝑙</m:t>
                            </m:r>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𝑠</m:t>
                            </m:r>
                            <m:r>
                              <a:rPr lang="en-US" sz="2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e>
                        </m:rad>
                      </m:den>
                    </m:f>
                  </m:oMath>
                </a14:m>
                <a:r>
                  <a:rPr lang="en-US" sz="2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220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107000"/>
                  </a:lnSpc>
                  <a:spcAft>
                    <a:spcPts val="800"/>
                  </a:spcAft>
                </a:pPr>
                <a:r>
                  <a:rPr lang="en-US" sz="220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 (Các công thức này được lấy từ máy chuẩn Nihon 1250K)</a:t>
                </a:r>
                <a:endParaRPr lang="en-US" sz="2200">
                  <a:effectLst/>
                  <a:latin typeface="Arial" panose="020B0604020202020204" pitchFamily="34" charset="0"/>
                  <a:ea typeface="Calibri" panose="020F0502020204030204" pitchFamily="34" charset="0"/>
                  <a:cs typeface="Arial" panose="020B0604020202020204" pitchFamily="34" charset="0"/>
                </a:endParaRPr>
              </a:p>
            </p:txBody>
          </p:sp>
        </mc:Choice>
        <mc:Fallback xmlns="">
          <p:sp>
            <p:nvSpPr>
              <p:cNvPr id="48" name="Rectangle 47"/>
              <p:cNvSpPr>
                <a:spLocks noRot="1" noChangeAspect="1" noMove="1" noResize="1" noEditPoints="1" noAdjustHandles="1" noChangeArrowheads="1" noChangeShapeType="1" noTextEdit="1"/>
              </p:cNvSpPr>
              <p:nvPr/>
            </p:nvSpPr>
            <p:spPr>
              <a:xfrm>
                <a:off x="6611677" y="1585069"/>
                <a:ext cx="5561746" cy="3681136"/>
              </a:xfrm>
              <a:prstGeom prst="rect">
                <a:avLst/>
              </a:prstGeom>
              <a:blipFill rotWithShape="0">
                <a:blip r:embed="rId4"/>
                <a:stretch>
                  <a:fillRect l="-1425" b="-1821"/>
                </a:stretch>
              </a:blipFill>
            </p:spPr>
            <p:txBody>
              <a:bodyPr/>
              <a:lstStyle/>
              <a:p>
                <a:r>
                  <a:rPr lang="en-US">
                    <a:noFill/>
                  </a:rPr>
                  <a:t> </a:t>
                </a:r>
              </a:p>
            </p:txBody>
          </p:sp>
        </mc:Fallback>
      </mc:AlternateContent>
      <p:sp>
        <p:nvSpPr>
          <p:cNvPr id="59" name="Right Arrow 58"/>
          <p:cNvSpPr/>
          <p:nvPr/>
        </p:nvSpPr>
        <p:spPr>
          <a:xfrm>
            <a:off x="5703101" y="5525628"/>
            <a:ext cx="1063459" cy="40796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0" name="TextBox 59"/>
          <p:cNvSpPr txBox="1"/>
          <p:nvPr/>
        </p:nvSpPr>
        <p:spPr>
          <a:xfrm>
            <a:off x="6865034" y="5513123"/>
            <a:ext cx="4826892" cy="461665"/>
          </a:xfrm>
          <a:prstGeom prst="rect">
            <a:avLst/>
          </a:prstGeom>
          <a:noFill/>
          <a:ln>
            <a:noFill/>
          </a:ln>
        </p:spPr>
        <p:txBody>
          <a:bodyPr wrap="square" rtlCol="0">
            <a:spAutoFit/>
          </a:bodyPr>
          <a:lstStyle/>
          <a:p>
            <a:r>
              <a:rPr lang="en-US" sz="2400" smtClean="0">
                <a:latin typeface="Arial" panose="020B0604020202020204" pitchFamily="34" charset="0"/>
                <a:cs typeface="Arial" panose="020B0604020202020204" pitchFamily="34" charset="0"/>
              </a:rPr>
              <a:t>Xác định các điểm như hình vẽ</a:t>
            </a:r>
            <a:endParaRPr lang="en-US" sz="2400" dirty="0" err="1" smtClean="0">
              <a:latin typeface="Arial" panose="020B0604020202020204" pitchFamily="34" charset="0"/>
              <a:cs typeface="Arial" panose="020B0604020202020204" pitchFamily="34" charset="0"/>
            </a:endParaRPr>
          </a:p>
        </p:txBody>
      </p:sp>
      <p:sp>
        <p:nvSpPr>
          <p:cNvPr id="63" name="Flowchart: Connector 62"/>
          <p:cNvSpPr/>
          <p:nvPr/>
        </p:nvSpPr>
        <p:spPr>
          <a:xfrm>
            <a:off x="3030958" y="2381141"/>
            <a:ext cx="123120" cy="123120"/>
          </a:xfrm>
          <a:prstGeom prst="flowChartConnector">
            <a:avLst/>
          </a:prstGeom>
          <a:solidFill>
            <a:srgbClr val="FF0000"/>
          </a:solidFill>
          <a:ln w="12700" cap="flat" cmpd="sng" algn="ctr">
            <a:solidFill>
              <a:srgbClr val="5B9BD5">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050" name="Straight Connector 2049"/>
          <p:cNvCxnSpPr/>
          <p:nvPr/>
        </p:nvCxnSpPr>
        <p:spPr>
          <a:xfrm flipV="1">
            <a:off x="3178174" y="2006600"/>
            <a:ext cx="572994" cy="394967"/>
          </a:xfrm>
          <a:prstGeom prst="line">
            <a:avLst/>
          </a:prstGeom>
          <a:ln w="31750">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3705536" y="1639135"/>
            <a:ext cx="1526824" cy="461665"/>
          </a:xfrm>
          <a:prstGeom prst="rect">
            <a:avLst/>
          </a:prstGeom>
          <a:noFill/>
          <a:ln>
            <a:noFill/>
          </a:ln>
        </p:spPr>
        <p:txBody>
          <a:bodyPr wrap="square" rtlCol="0">
            <a:spAutoFit/>
          </a:bodyPr>
          <a:lstStyle/>
          <a:p>
            <a:r>
              <a:rPr lang="en-US" sz="2400">
                <a:latin typeface="Arial" panose="020B0604020202020204" pitchFamily="34" charset="0"/>
                <a:cs typeface="Arial" panose="020B0604020202020204" pitchFamily="34" charset="0"/>
              </a:rPr>
              <a:t>R</a:t>
            </a:r>
            <a:r>
              <a:rPr lang="en-US" sz="2400" smtClean="0">
                <a:latin typeface="Arial" panose="020B0604020202020204" pitchFamily="34" charset="0"/>
                <a:cs typeface="Arial" panose="020B0604020202020204" pitchFamily="34" charset="0"/>
              </a:rPr>
              <a:t> _peak</a:t>
            </a:r>
            <a:endParaRPr lang="en-US" sz="2400" dirty="0" err="1" smtClean="0">
              <a:latin typeface="Arial" panose="020B0604020202020204" pitchFamily="34" charset="0"/>
              <a:cs typeface="Arial" panose="020B0604020202020204" pitchFamily="34" charset="0"/>
            </a:endParaRPr>
          </a:p>
        </p:txBody>
      </p:sp>
      <p:sp>
        <p:nvSpPr>
          <p:cNvPr id="2051" name="TextBox 2050"/>
          <p:cNvSpPr txBox="1"/>
          <p:nvPr/>
        </p:nvSpPr>
        <p:spPr>
          <a:xfrm>
            <a:off x="1141048" y="6161388"/>
            <a:ext cx="4309553" cy="400110"/>
          </a:xfrm>
          <a:prstGeom prst="rect">
            <a:avLst/>
          </a:prstGeom>
          <a:noFill/>
          <a:ln>
            <a:noFill/>
          </a:ln>
        </p:spPr>
        <p:txBody>
          <a:bodyPr wrap="square" rtlCol="0">
            <a:spAutoFit/>
          </a:bodyPr>
          <a:lstStyle/>
          <a:p>
            <a:pPr algn="ctr"/>
            <a:r>
              <a:rPr lang="en-US" sz="2000" smtClean="0">
                <a:latin typeface="Arial" panose="020B0604020202020204" pitchFamily="34" charset="0"/>
                <a:cs typeface="Arial" panose="020B0604020202020204" pitchFamily="34" charset="0"/>
              </a:rPr>
              <a:t>ECG period</a:t>
            </a:r>
            <a:endParaRPr lang="en-US" sz="2000" dirty="0" err="1"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018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smtClean="0">
                <a:ln>
                  <a:noFill/>
                </a:ln>
                <a:solidFill>
                  <a:prstClr val="black"/>
                </a:solidFill>
                <a:effectLst/>
                <a:uLnTx/>
                <a:uFillTx/>
                <a:latin typeface="Palatino Linotype" panose="02040502050505030304"/>
                <a:ea typeface="+mn-ea"/>
                <a:cs typeface="+mn-cs"/>
              </a:rPr>
              <a:t>Signal Processing and Radio Communications Lab</a:t>
            </a:r>
            <a:endParaRPr kumimoji="0" lang="en-US" sz="14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6" name="Title 5"/>
          <p:cNvSpPr>
            <a:spLocks noGrp="1"/>
          </p:cNvSpPr>
          <p:nvPr>
            <p:ph type="title"/>
          </p:nvPr>
        </p:nvSpPr>
        <p:spPr/>
        <p:txBody>
          <a:bodyPr/>
          <a:lstStyle/>
          <a:p>
            <a:r>
              <a:rPr lang="en-US" smtClean="0"/>
              <a:t>Nội dung</a:t>
            </a:r>
            <a:endParaRPr lang="en-US"/>
          </a:p>
        </p:txBody>
      </p:sp>
      <p:graphicFrame>
        <p:nvGraphicFramePr>
          <p:cNvPr id="8" name="Diagram 7"/>
          <p:cNvGraphicFramePr/>
          <p:nvPr>
            <p:extLst>
              <p:ext uri="{D42A27DB-BD31-4B8C-83A1-F6EECF244321}">
                <p14:modId xmlns:p14="http://schemas.microsoft.com/office/powerpoint/2010/main" val="276546535"/>
              </p:ext>
            </p:extLst>
          </p:nvPr>
        </p:nvGraphicFramePr>
        <p:xfrm>
          <a:off x="1502002" y="94610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762125" y="1354190"/>
            <a:ext cx="504121" cy="553998"/>
          </a:xfrm>
          <a:prstGeom prst="rect">
            <a:avLst/>
          </a:prstGeom>
          <a:noFill/>
          <a:ln>
            <a:noFill/>
          </a:ln>
        </p:spPr>
        <p:txBody>
          <a:bodyPr wrap="square" rtlCol="0">
            <a:spAutoFit/>
          </a:bodyPr>
          <a:lstStyle/>
          <a:p>
            <a:pPr algn="ctr"/>
            <a:r>
              <a:rPr lang="en-US" sz="3000" b="1">
                <a:latin typeface="Arial" panose="020B0604020202020204" pitchFamily="34" charset="0"/>
                <a:cs typeface="Arial" panose="020B0604020202020204" pitchFamily="34" charset="0"/>
              </a:rPr>
              <a:t>I</a:t>
            </a:r>
            <a:endParaRPr lang="en-US" sz="3000" b="1" dirty="0" err="1" smtClean="0">
              <a:latin typeface="Arial" panose="020B0604020202020204" pitchFamily="34" charset="0"/>
              <a:cs typeface="Arial" panose="020B0604020202020204" pitchFamily="34" charset="0"/>
            </a:endParaRPr>
          </a:p>
        </p:txBody>
      </p:sp>
      <p:sp>
        <p:nvSpPr>
          <p:cNvPr id="9" name="TextBox 8"/>
          <p:cNvSpPr txBox="1"/>
          <p:nvPr/>
        </p:nvSpPr>
        <p:spPr>
          <a:xfrm>
            <a:off x="2266246" y="2343394"/>
            <a:ext cx="504121" cy="553998"/>
          </a:xfrm>
          <a:prstGeom prst="rect">
            <a:avLst/>
          </a:prstGeom>
          <a:noFill/>
          <a:ln>
            <a:noFill/>
          </a:ln>
        </p:spPr>
        <p:txBody>
          <a:bodyPr wrap="square" rtlCol="0">
            <a:spAutoFit/>
          </a:bodyPr>
          <a:lstStyle/>
          <a:p>
            <a:pPr algn="ctr"/>
            <a:r>
              <a:rPr lang="en-US" sz="3000" b="1" smtClean="0">
                <a:latin typeface="Arial" panose="020B0604020202020204" pitchFamily="34" charset="0"/>
                <a:cs typeface="Arial" panose="020B0604020202020204" pitchFamily="34" charset="0"/>
              </a:rPr>
              <a:t>II</a:t>
            </a:r>
            <a:endParaRPr lang="en-US" sz="3000" b="1" dirty="0" err="1" smtClean="0">
              <a:latin typeface="Arial" panose="020B0604020202020204" pitchFamily="34" charset="0"/>
              <a:cs typeface="Arial" panose="020B0604020202020204" pitchFamily="34" charset="0"/>
            </a:endParaRPr>
          </a:p>
        </p:txBody>
      </p:sp>
      <p:sp>
        <p:nvSpPr>
          <p:cNvPr id="10" name="TextBox 9"/>
          <p:cNvSpPr txBox="1"/>
          <p:nvPr/>
        </p:nvSpPr>
        <p:spPr>
          <a:xfrm>
            <a:off x="2370567" y="3378435"/>
            <a:ext cx="504121" cy="553998"/>
          </a:xfrm>
          <a:prstGeom prst="rect">
            <a:avLst/>
          </a:prstGeom>
          <a:noFill/>
          <a:ln>
            <a:noFill/>
          </a:ln>
        </p:spPr>
        <p:txBody>
          <a:bodyPr wrap="square" rtlCol="0">
            <a:spAutoFit/>
          </a:bodyPr>
          <a:lstStyle/>
          <a:p>
            <a:pPr algn="ctr"/>
            <a:r>
              <a:rPr lang="en-US" sz="3000" b="1" smtClean="0">
                <a:latin typeface="Arial" panose="020B0604020202020204" pitchFamily="34" charset="0"/>
                <a:cs typeface="Arial" panose="020B0604020202020204" pitchFamily="34" charset="0"/>
              </a:rPr>
              <a:t>III</a:t>
            </a:r>
            <a:endParaRPr lang="en-US" sz="3000" b="1" dirty="0" err="1" smtClean="0">
              <a:latin typeface="Arial" panose="020B0604020202020204" pitchFamily="34" charset="0"/>
              <a:cs typeface="Arial" panose="020B0604020202020204" pitchFamily="34" charset="0"/>
            </a:endParaRPr>
          </a:p>
        </p:txBody>
      </p:sp>
      <p:sp>
        <p:nvSpPr>
          <p:cNvPr id="11" name="TextBox 10"/>
          <p:cNvSpPr txBox="1"/>
          <p:nvPr/>
        </p:nvSpPr>
        <p:spPr>
          <a:xfrm>
            <a:off x="2118693" y="4410276"/>
            <a:ext cx="716487" cy="553998"/>
          </a:xfrm>
          <a:prstGeom prst="rect">
            <a:avLst/>
          </a:prstGeom>
          <a:noFill/>
          <a:ln>
            <a:noFill/>
          </a:ln>
        </p:spPr>
        <p:txBody>
          <a:bodyPr wrap="square" rtlCol="0">
            <a:spAutoFit/>
          </a:bodyPr>
          <a:lstStyle/>
          <a:p>
            <a:pPr algn="ctr"/>
            <a:r>
              <a:rPr lang="en-US" sz="3000" b="1">
                <a:latin typeface="Arial" panose="020B0604020202020204" pitchFamily="34" charset="0"/>
                <a:cs typeface="Arial" panose="020B0604020202020204" pitchFamily="34" charset="0"/>
              </a:rPr>
              <a:t>V</a:t>
            </a:r>
            <a:r>
              <a:rPr lang="en-US" sz="3000" b="1" smtClean="0">
                <a:latin typeface="Arial" panose="020B0604020202020204" pitchFamily="34" charset="0"/>
                <a:cs typeface="Arial" panose="020B0604020202020204" pitchFamily="34" charset="0"/>
              </a:rPr>
              <a:t>I</a:t>
            </a:r>
            <a:endParaRPr lang="en-US" sz="3000" b="1" dirty="0" err="1" smtClean="0">
              <a:latin typeface="Arial" panose="020B0604020202020204" pitchFamily="34" charset="0"/>
              <a:cs typeface="Arial" panose="020B0604020202020204" pitchFamily="34" charset="0"/>
            </a:endParaRPr>
          </a:p>
        </p:txBody>
      </p:sp>
      <p:sp>
        <p:nvSpPr>
          <p:cNvPr id="12" name="TextBox 11"/>
          <p:cNvSpPr txBox="1"/>
          <p:nvPr/>
        </p:nvSpPr>
        <p:spPr>
          <a:xfrm>
            <a:off x="1654080" y="5442117"/>
            <a:ext cx="716487" cy="553998"/>
          </a:xfrm>
          <a:prstGeom prst="rect">
            <a:avLst/>
          </a:prstGeom>
          <a:noFill/>
          <a:ln>
            <a:noFill/>
          </a:ln>
        </p:spPr>
        <p:txBody>
          <a:bodyPr wrap="square" rtlCol="0">
            <a:spAutoFit/>
          </a:bodyPr>
          <a:lstStyle/>
          <a:p>
            <a:pPr algn="ctr"/>
            <a:r>
              <a:rPr lang="en-US" sz="3000" b="1" smtClean="0">
                <a:latin typeface="Arial" panose="020B0604020202020204" pitchFamily="34" charset="0"/>
                <a:cs typeface="Arial" panose="020B0604020202020204" pitchFamily="34" charset="0"/>
              </a:rPr>
              <a:t>V</a:t>
            </a:r>
            <a:endParaRPr lang="en-US" sz="3000" b="1" dirty="0" err="1"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685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10" name="Title 5"/>
          <p:cNvSpPr>
            <a:spLocks noGrp="1"/>
          </p:cNvSpPr>
          <p:nvPr>
            <p:ph type="title"/>
          </p:nvPr>
        </p:nvSpPr>
        <p:spPr>
          <a:xfrm>
            <a:off x="219075" y="191259"/>
            <a:ext cx="10693854" cy="754842"/>
          </a:xfrm>
        </p:spPr>
        <p:txBody>
          <a:bodyPr/>
          <a:lstStyle/>
          <a:p>
            <a:r>
              <a:rPr lang="en-US" smtClean="0"/>
              <a:t>Kết quả thực nghiệm</a:t>
            </a:r>
            <a:endParaRPr lang="en-US"/>
          </a:p>
        </p:txBody>
      </p:sp>
      <p:pic>
        <p:nvPicPr>
          <p:cNvPr id="6" name="Picture 5"/>
          <p:cNvPicPr>
            <a:picLocks noChangeAspect="1"/>
          </p:cNvPicPr>
          <p:nvPr/>
        </p:nvPicPr>
        <p:blipFill>
          <a:blip r:embed="rId2"/>
          <a:stretch>
            <a:fillRect/>
          </a:stretch>
        </p:blipFill>
        <p:spPr>
          <a:xfrm>
            <a:off x="458787" y="1236209"/>
            <a:ext cx="5991225" cy="4733925"/>
          </a:xfrm>
          <a:prstGeom prst="rect">
            <a:avLst/>
          </a:prstGeom>
        </p:spPr>
      </p:pic>
      <p:pic>
        <p:nvPicPr>
          <p:cNvPr id="7" name="Picture 6"/>
          <p:cNvPicPr>
            <a:picLocks noChangeAspect="1"/>
          </p:cNvPicPr>
          <p:nvPr/>
        </p:nvPicPr>
        <p:blipFill>
          <a:blip r:embed="rId3"/>
          <a:stretch>
            <a:fillRect/>
          </a:stretch>
        </p:blipFill>
        <p:spPr>
          <a:xfrm>
            <a:off x="7257597" y="1352550"/>
            <a:ext cx="3105150" cy="4617584"/>
          </a:xfrm>
          <a:prstGeom prst="rect">
            <a:avLst/>
          </a:prstGeom>
        </p:spPr>
      </p:pic>
      <p:cxnSp>
        <p:nvCxnSpPr>
          <p:cNvPr id="9" name="Straight Connector 8"/>
          <p:cNvCxnSpPr>
            <a:endCxn id="7" idx="0"/>
          </p:cNvCxnSpPr>
          <p:nvPr/>
        </p:nvCxnSpPr>
        <p:spPr>
          <a:xfrm flipV="1">
            <a:off x="5326743" y="1352550"/>
            <a:ext cx="3483429" cy="345621"/>
          </a:xfrm>
          <a:prstGeom prst="line">
            <a:avLst/>
          </a:prstGeom>
          <a:ln w="44450">
            <a:solidFill>
              <a:srgbClr val="FF0000">
                <a:alpha val="97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7" idx="2"/>
          </p:cNvCxnSpPr>
          <p:nvPr/>
        </p:nvCxnSpPr>
        <p:spPr>
          <a:xfrm>
            <a:off x="5442857" y="5283200"/>
            <a:ext cx="3367315" cy="686934"/>
          </a:xfrm>
          <a:prstGeom prst="line">
            <a:avLst/>
          </a:prstGeom>
          <a:ln w="44450">
            <a:solidFill>
              <a:srgbClr val="FF0000">
                <a:alpha val="97000"/>
              </a:srgb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04671" y="6029409"/>
            <a:ext cx="6873240" cy="461665"/>
          </a:xfrm>
          <a:prstGeom prst="rect">
            <a:avLst/>
          </a:prstGeom>
          <a:noFill/>
          <a:ln>
            <a:noFill/>
          </a:ln>
        </p:spPr>
        <p:txBody>
          <a:bodyPr wrap="square" rtlCol="0">
            <a:spAutoFit/>
          </a:bodyPr>
          <a:lstStyle/>
          <a:p>
            <a:pPr algn="ctr"/>
            <a:r>
              <a:rPr lang="en-US" sz="2400" b="1" smtClean="0">
                <a:latin typeface="Arial" panose="020B0604020202020204" pitchFamily="34" charset="0"/>
                <a:cs typeface="Arial" panose="020B0604020202020204" pitchFamily="34" charset="0"/>
              </a:rPr>
              <a:t>Kết quả thuật toán</a:t>
            </a:r>
            <a:endParaRPr lang="en-US" sz="2400" b="1" dirty="0" err="1"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71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10" name="Title 5"/>
          <p:cNvSpPr>
            <a:spLocks noGrp="1"/>
          </p:cNvSpPr>
          <p:nvPr>
            <p:ph type="title"/>
          </p:nvPr>
        </p:nvSpPr>
        <p:spPr>
          <a:xfrm>
            <a:off x="219075" y="191259"/>
            <a:ext cx="10693854" cy="754842"/>
          </a:xfrm>
        </p:spPr>
        <p:txBody>
          <a:bodyPr/>
          <a:lstStyle/>
          <a:p>
            <a:r>
              <a:rPr lang="en-US" smtClean="0"/>
              <a:t>Kết luận và hướng phát triển</a:t>
            </a:r>
            <a:endParaRPr lang="en-US"/>
          </a:p>
        </p:txBody>
      </p:sp>
      <p:sp>
        <p:nvSpPr>
          <p:cNvPr id="3" name="Rectangle 2"/>
          <p:cNvSpPr/>
          <p:nvPr/>
        </p:nvSpPr>
        <p:spPr>
          <a:xfrm>
            <a:off x="1132112" y="1540387"/>
            <a:ext cx="10174515" cy="2095958"/>
          </a:xfrm>
          <a:prstGeom prst="rect">
            <a:avLst/>
          </a:prstGeom>
        </p:spPr>
        <p:txBody>
          <a:bodyPr wrap="square">
            <a:spAutoFit/>
          </a:bodyPr>
          <a:lstStyle/>
          <a:p>
            <a:pPr marL="342900" lvl="0" indent="-342900" algn="just">
              <a:lnSpc>
                <a:spcPct val="120000"/>
              </a:lnSpc>
              <a:spcBef>
                <a:spcPts val="600"/>
              </a:spcBef>
              <a:spcAft>
                <a:spcPts val="0"/>
              </a:spcAft>
              <a:buFont typeface="Symbol" panose="05050102010706020507" pitchFamily="18" charset="2"/>
              <a:buChar char=""/>
            </a:pPr>
            <a:r>
              <a:rPr lang="en-US" sz="2400" smtClean="0">
                <a:latin typeface="Arial" panose="020B0604020202020204" pitchFamily="34" charset="0"/>
                <a:ea typeface="Times New Roman" panose="02020603050405020304" pitchFamily="18" charset="0"/>
                <a:cs typeface="Arial" panose="020B0604020202020204" pitchFamily="34" charset="0"/>
              </a:rPr>
              <a:t>Hoàn thành hệ thống đo điện tim đồ và nồng độ oxy trong máu cầm tay</a:t>
            </a:r>
          </a:p>
          <a:p>
            <a:pPr lvl="0" algn="just">
              <a:lnSpc>
                <a:spcPct val="120000"/>
              </a:lnSpc>
              <a:spcBef>
                <a:spcPts val="600"/>
              </a:spcBef>
              <a:spcAft>
                <a:spcPts val="0"/>
              </a:spcAft>
            </a:pPr>
            <a:r>
              <a:rPr lang="en-US" sz="2400" smtClean="0">
                <a:latin typeface="Arial" panose="020B0604020202020204" pitchFamily="34" charset="0"/>
                <a:ea typeface="Times New Roman" panose="02020603050405020304" pitchFamily="18" charset="0"/>
                <a:cs typeface="Arial" panose="020B0604020202020204" pitchFamily="34" charset="0"/>
              </a:rPr>
              <a:t>    - Hệ thống phần cứng</a:t>
            </a:r>
          </a:p>
          <a:p>
            <a:pPr lvl="0" algn="just">
              <a:lnSpc>
                <a:spcPct val="120000"/>
              </a:lnSpc>
              <a:spcBef>
                <a:spcPts val="600"/>
              </a:spcBef>
              <a:spcAft>
                <a:spcPts val="0"/>
              </a:spcAft>
            </a:pPr>
            <a:r>
              <a:rPr lang="en-US" sz="2400" smtClean="0">
                <a:latin typeface="Arial" panose="020B0604020202020204" pitchFamily="34" charset="0"/>
                <a:ea typeface="Times New Roman" panose="02020603050405020304" pitchFamily="18" charset="0"/>
                <a:cs typeface="Arial" panose="020B0604020202020204" pitchFamily="34" charset="0"/>
              </a:rPr>
              <a:t>    - Hệ thống phần mềm để truyền và hiển thị dữ liệu</a:t>
            </a:r>
          </a:p>
          <a:p>
            <a:pPr lvl="0" algn="just">
              <a:lnSpc>
                <a:spcPct val="120000"/>
              </a:lnSpc>
              <a:spcBef>
                <a:spcPts val="600"/>
              </a:spcBef>
              <a:spcAft>
                <a:spcPts val="0"/>
              </a:spcAft>
            </a:pPr>
            <a:r>
              <a:rPr lang="en-US" sz="2400" smtClean="0">
                <a:latin typeface="Arial" panose="020B0604020202020204" pitchFamily="34" charset="0"/>
                <a:ea typeface="Times New Roman" panose="02020603050405020304" pitchFamily="18" charset="0"/>
                <a:cs typeface="Arial" panose="020B0604020202020204" pitchFamily="34" charset="0"/>
              </a:rPr>
              <a:t>   </a:t>
            </a:r>
            <a:endParaRPr lang="en-US" sz="2400">
              <a:latin typeface="Arial" panose="020B0604020202020204" pitchFamily="34" charset="0"/>
              <a:ea typeface="Times New Roman" panose="02020603050405020304" pitchFamily="18" charset="0"/>
              <a:cs typeface="Arial" panose="020B0604020202020204" pitchFamily="34" charset="0"/>
            </a:endParaRPr>
          </a:p>
        </p:txBody>
      </p:sp>
      <p:sp>
        <p:nvSpPr>
          <p:cNvPr id="5" name="TextBox 4"/>
          <p:cNvSpPr txBox="1"/>
          <p:nvPr/>
        </p:nvSpPr>
        <p:spPr>
          <a:xfrm>
            <a:off x="943429" y="1078722"/>
            <a:ext cx="7170057" cy="461665"/>
          </a:xfrm>
          <a:prstGeom prst="rect">
            <a:avLst/>
          </a:prstGeom>
          <a:noFill/>
          <a:ln>
            <a:noFill/>
          </a:ln>
        </p:spPr>
        <p:txBody>
          <a:bodyPr wrap="square" rtlCol="0">
            <a:spAutoFit/>
          </a:bodyPr>
          <a:lstStyle/>
          <a:p>
            <a:r>
              <a:rPr lang="en-US" sz="2400" smtClean="0">
                <a:latin typeface="Arial" panose="020B0604020202020204" pitchFamily="34" charset="0"/>
                <a:cs typeface="Arial" panose="020B0604020202020204" pitchFamily="34" charset="0"/>
              </a:rPr>
              <a:t>Đóng góp của đề tài</a:t>
            </a:r>
            <a:endParaRPr lang="en-US" sz="2400" dirty="0" err="1" smtClean="0">
              <a:latin typeface="Arial" panose="020B0604020202020204" pitchFamily="34" charset="0"/>
              <a:cs typeface="Arial" panose="020B0604020202020204" pitchFamily="34" charset="0"/>
            </a:endParaRPr>
          </a:p>
        </p:txBody>
      </p:sp>
      <p:sp>
        <p:nvSpPr>
          <p:cNvPr id="7" name="TextBox 6"/>
          <p:cNvSpPr txBox="1"/>
          <p:nvPr/>
        </p:nvSpPr>
        <p:spPr>
          <a:xfrm>
            <a:off x="943429" y="3344235"/>
            <a:ext cx="10856685" cy="830997"/>
          </a:xfrm>
          <a:prstGeom prst="rect">
            <a:avLst/>
          </a:prstGeom>
          <a:noFill/>
          <a:ln>
            <a:noFill/>
          </a:ln>
        </p:spPr>
        <p:txBody>
          <a:bodyPr wrap="square" rtlCol="0">
            <a:spAutoFit/>
          </a:bodyPr>
          <a:lstStyle/>
          <a:p>
            <a:r>
              <a:rPr lang="en-US" sz="2400" smtClean="0">
                <a:latin typeface="Arial" panose="020B0604020202020204" pitchFamily="34" charset="0"/>
                <a:cs typeface="Arial" panose="020B0604020202020204" pitchFamily="34" charset="0"/>
              </a:rPr>
              <a:t>Định hướng phát triển tương lai</a:t>
            </a:r>
          </a:p>
          <a:p>
            <a:endParaRPr lang="en-US" sz="2400" dirty="0" err="1" smtClean="0">
              <a:latin typeface="Arial" panose="020B0604020202020204" pitchFamily="34" charset="0"/>
              <a:cs typeface="Arial" panose="020B0604020202020204" pitchFamily="34" charset="0"/>
            </a:endParaRPr>
          </a:p>
        </p:txBody>
      </p:sp>
      <p:sp>
        <p:nvSpPr>
          <p:cNvPr id="8" name="Rectangle 7"/>
          <p:cNvSpPr/>
          <p:nvPr/>
        </p:nvSpPr>
        <p:spPr>
          <a:xfrm>
            <a:off x="1132112" y="3759733"/>
            <a:ext cx="10174515" cy="3579441"/>
          </a:xfrm>
          <a:prstGeom prst="rect">
            <a:avLst/>
          </a:prstGeom>
        </p:spPr>
        <p:txBody>
          <a:bodyPr wrap="square">
            <a:spAutoFit/>
          </a:bodyPr>
          <a:lstStyle/>
          <a:p>
            <a:pPr marL="342900" lvl="0" indent="-342900" algn="just">
              <a:lnSpc>
                <a:spcPct val="120000"/>
              </a:lnSpc>
              <a:spcBef>
                <a:spcPts val="600"/>
              </a:spcBef>
              <a:spcAft>
                <a:spcPts val="0"/>
              </a:spcAft>
              <a:buFont typeface="Symbol" panose="05050102010706020507" pitchFamily="18" charset="2"/>
              <a:buChar char=""/>
            </a:pPr>
            <a:r>
              <a:rPr lang="en-US" sz="2400" smtClean="0">
                <a:latin typeface="Arial" panose="020B0604020202020204" pitchFamily="34" charset="0"/>
                <a:ea typeface="Times New Roman" panose="02020603050405020304" pitchFamily="18" charset="0"/>
                <a:cs typeface="Arial" panose="020B0604020202020204" pitchFamily="34" charset="0"/>
              </a:rPr>
              <a:t>Phát triển hệ thống ổn định.</a:t>
            </a:r>
          </a:p>
          <a:p>
            <a:pPr marL="342900" lvl="0" indent="-342900" algn="just">
              <a:lnSpc>
                <a:spcPct val="120000"/>
              </a:lnSpc>
              <a:spcBef>
                <a:spcPts val="600"/>
              </a:spcBef>
              <a:spcAft>
                <a:spcPts val="0"/>
              </a:spcAft>
              <a:buFont typeface="Symbol" panose="05050102010706020507" pitchFamily="18" charset="2"/>
              <a:buChar char=""/>
            </a:pPr>
            <a:r>
              <a:rPr lang="en-US" sz="2400" smtClean="0">
                <a:latin typeface="Arial" panose="020B0604020202020204" pitchFamily="34" charset="0"/>
                <a:ea typeface="Times New Roman" panose="02020603050405020304" pitchFamily="18" charset="0"/>
                <a:cs typeface="Arial" panose="020B0604020202020204" pitchFamily="34" charset="0"/>
              </a:rPr>
              <a:t>So sánh dữ liệu của thiết bị với các máy chuẩn để chắc chắn tín hiệu về tín hiệu y sinh thu được là chính xác.</a:t>
            </a:r>
          </a:p>
          <a:p>
            <a:pPr marL="342900" lvl="0" indent="-342900" algn="just">
              <a:lnSpc>
                <a:spcPct val="120000"/>
              </a:lnSpc>
              <a:spcBef>
                <a:spcPts val="600"/>
              </a:spcBef>
              <a:spcAft>
                <a:spcPts val="0"/>
              </a:spcAft>
              <a:buFont typeface="Symbol" panose="05050102010706020507" pitchFamily="18" charset="2"/>
              <a:buChar char=""/>
            </a:pPr>
            <a:r>
              <a:rPr lang="en-US" sz="2400" smtClean="0">
                <a:latin typeface="Arial" panose="020B0604020202020204" pitchFamily="34" charset="0"/>
                <a:ea typeface="Times New Roman" panose="02020603050405020304" pitchFamily="18" charset="0"/>
                <a:cs typeface="Arial" panose="020B0604020202020204" pitchFamily="34" charset="0"/>
              </a:rPr>
              <a:t>Hoàn thành và cải thiện các thuật toán xác định các thông số điện tim. </a:t>
            </a:r>
          </a:p>
          <a:p>
            <a:pPr marL="342900" lvl="0" indent="-342900" algn="just">
              <a:lnSpc>
                <a:spcPct val="120000"/>
              </a:lnSpc>
              <a:spcBef>
                <a:spcPts val="600"/>
              </a:spcBef>
              <a:spcAft>
                <a:spcPts val="0"/>
              </a:spcAft>
              <a:buFont typeface="Symbol" panose="05050102010706020507" pitchFamily="18" charset="2"/>
              <a:buChar char=""/>
            </a:pPr>
            <a:r>
              <a:rPr lang="en-US" sz="2400" smtClean="0">
                <a:latin typeface="Arial" panose="020B0604020202020204" pitchFamily="34" charset="0"/>
                <a:ea typeface="Times New Roman" panose="02020603050405020304" pitchFamily="18" charset="0"/>
                <a:cs typeface="Arial" panose="020B0604020202020204" pitchFamily="34" charset="0"/>
              </a:rPr>
              <a:t>Áp dụng các thuật toán trí tuệ nhân tạo để xác định bệnh.</a:t>
            </a:r>
          </a:p>
          <a:p>
            <a:pPr marL="342900" lvl="0" indent="-342900" algn="just">
              <a:lnSpc>
                <a:spcPct val="120000"/>
              </a:lnSpc>
              <a:spcBef>
                <a:spcPts val="600"/>
              </a:spcBef>
              <a:spcAft>
                <a:spcPts val="0"/>
              </a:spcAft>
              <a:buFont typeface="Symbol" panose="05050102010706020507" pitchFamily="18" charset="2"/>
              <a:buChar char=""/>
            </a:pPr>
            <a:endParaRPr lang="en-US" sz="2400" smtClean="0">
              <a:latin typeface="Arial" panose="020B0604020202020204" pitchFamily="34" charset="0"/>
              <a:ea typeface="Times New Roman" panose="02020603050405020304" pitchFamily="18" charset="0"/>
              <a:cs typeface="Arial" panose="020B0604020202020204" pitchFamily="34" charset="0"/>
            </a:endParaRPr>
          </a:p>
          <a:p>
            <a:pPr lvl="0" algn="just">
              <a:lnSpc>
                <a:spcPct val="120000"/>
              </a:lnSpc>
              <a:spcBef>
                <a:spcPts val="600"/>
              </a:spcBef>
              <a:spcAft>
                <a:spcPts val="0"/>
              </a:spcAft>
            </a:pPr>
            <a:r>
              <a:rPr lang="en-US" sz="2400" smtClean="0">
                <a:latin typeface="Arial" panose="020B0604020202020204" pitchFamily="34" charset="0"/>
                <a:ea typeface="Times New Roman" panose="02020603050405020304" pitchFamily="18" charset="0"/>
                <a:cs typeface="Arial" panose="020B0604020202020204" pitchFamily="34" charset="0"/>
              </a:rPr>
              <a:t>   </a:t>
            </a:r>
            <a:endParaRPr lang="en-US" sz="240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17232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6" name="Tiêu đề 1">
            <a:extLst>
              <a:ext uri="{FF2B5EF4-FFF2-40B4-BE49-F238E27FC236}">
                <a16:creationId xmlns:a16="http://schemas.microsoft.com/office/drawing/2014/main" xmlns="" id="{9436B07B-FC88-4C77-A07C-B45056A5AA63}"/>
              </a:ext>
            </a:extLst>
          </p:cNvPr>
          <p:cNvSpPr txBox="1">
            <a:spLocks/>
          </p:cNvSpPr>
          <p:nvPr/>
        </p:nvSpPr>
        <p:spPr>
          <a:xfrm>
            <a:off x="952448" y="2494189"/>
            <a:ext cx="10351557" cy="1320800"/>
          </a:xfrm>
          <a:prstGeom prst="rect">
            <a:avLst/>
          </a:prstGeom>
        </p:spPr>
        <p:txBody>
          <a:bodyPr vert="horz" lIns="0" rIns="0" bIns="0" anchor="b">
            <a:noAutofit/>
          </a:bodyPr>
          <a:lstStyle>
            <a:lvl1pPr algn="l" rtl="0" eaLnBrk="1" latinLnBrk="0" hangingPunct="1">
              <a:spcBef>
                <a:spcPct val="0"/>
              </a:spcBef>
              <a:buNone/>
              <a:defRPr kumimoji="0" sz="4000" b="1" kern="1200">
                <a:ln>
                  <a:noFill/>
                </a:ln>
                <a:solidFill>
                  <a:schemeClr val="tx2"/>
                </a:solidFill>
                <a:effectLst/>
                <a:latin typeface="Arial" panose="020B0604020202020204" pitchFamily="34" charset="0"/>
                <a:ea typeface="+mj-ea"/>
                <a:cs typeface="Arial" panose="020B0604020202020204" pitchFamily="34" charset="0"/>
              </a:defRPr>
            </a:lvl1pPr>
          </a:lstStyle>
          <a:p>
            <a:pPr algn="ctr"/>
            <a:r>
              <a:rPr lang="en-US" sz="4800" smtClean="0"/>
              <a:t>Cảm </a:t>
            </a:r>
            <a:r>
              <a:rPr lang="vi-VN" sz="4800" smtClean="0"/>
              <a:t>ơ</a:t>
            </a:r>
            <a:r>
              <a:rPr lang="en-US" sz="4800" smtClean="0"/>
              <a:t>n thầy cô và các bạn </a:t>
            </a:r>
            <a:br>
              <a:rPr lang="en-US" sz="4800" smtClean="0"/>
            </a:br>
            <a:r>
              <a:rPr lang="en-US" sz="4800" smtClean="0"/>
              <a:t>đã lắng nghe!</a:t>
            </a:r>
            <a:endParaRPr lang="en-US" sz="4800" dirty="0"/>
          </a:p>
        </p:txBody>
      </p:sp>
    </p:spTree>
    <p:extLst>
      <p:ext uri="{BB962C8B-B14F-4D97-AF65-F5344CB8AC3E}">
        <p14:creationId xmlns:p14="http://schemas.microsoft.com/office/powerpoint/2010/main" val="427184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smtClean="0">
                <a:ln>
                  <a:noFill/>
                </a:ln>
                <a:solidFill>
                  <a:prstClr val="black"/>
                </a:solidFill>
                <a:effectLst/>
                <a:uLnTx/>
                <a:uFillTx/>
                <a:latin typeface="Palatino Linotype" panose="02040502050505030304"/>
                <a:ea typeface="+mn-ea"/>
                <a:cs typeface="+mn-cs"/>
              </a:rPr>
              <a:t>Signal Processing and Radio Communications Lab</a:t>
            </a:r>
            <a:endParaRPr kumimoji="0" lang="en-US" sz="14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6" name="Title 5"/>
          <p:cNvSpPr>
            <a:spLocks noGrp="1"/>
          </p:cNvSpPr>
          <p:nvPr>
            <p:ph type="title"/>
          </p:nvPr>
        </p:nvSpPr>
        <p:spPr/>
        <p:txBody>
          <a:bodyPr/>
          <a:lstStyle/>
          <a:p>
            <a:r>
              <a:rPr lang="en-US" smtClean="0"/>
              <a:t>Backup slide</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78" y="1259456"/>
            <a:ext cx="9847053" cy="4451231"/>
          </a:xfrm>
          <a:prstGeom prst="rect">
            <a:avLst/>
          </a:prstGeom>
        </p:spPr>
      </p:pic>
      <p:sp>
        <p:nvSpPr>
          <p:cNvPr id="8" name="TextBox 7"/>
          <p:cNvSpPr txBox="1"/>
          <p:nvPr/>
        </p:nvSpPr>
        <p:spPr>
          <a:xfrm>
            <a:off x="3308989" y="5710687"/>
            <a:ext cx="5463315" cy="707886"/>
          </a:xfrm>
          <a:prstGeom prst="rect">
            <a:avLst/>
          </a:prstGeom>
          <a:noFill/>
          <a:ln>
            <a:noFill/>
          </a:ln>
        </p:spPr>
        <p:txBody>
          <a:bodyPr wrap="square" rtlCol="0">
            <a:spAutoFit/>
          </a:bodyPr>
          <a:lstStyle/>
          <a:p>
            <a:pPr algn="ctr"/>
            <a:r>
              <a:rPr lang="en-US" sz="2000" b="1" smtClean="0">
                <a:latin typeface="Arial" panose="020B0604020202020204" pitchFamily="34" charset="0"/>
                <a:cs typeface="Arial" panose="020B0604020202020204" pitchFamily="34" charset="0"/>
              </a:rPr>
              <a:t>Mối liên hệ giữa ECG và PPG là cơ sở hình thành</a:t>
            </a:r>
            <a:endParaRPr lang="en-US" sz="2000" b="1" dirty="0" err="1"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893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smtClean="0">
                <a:ln>
                  <a:noFill/>
                </a:ln>
                <a:solidFill>
                  <a:prstClr val="black"/>
                </a:solidFill>
                <a:effectLst/>
                <a:uLnTx/>
                <a:uFillTx/>
                <a:latin typeface="Palatino Linotype" panose="02040502050505030304"/>
                <a:ea typeface="+mn-ea"/>
                <a:cs typeface="+mn-cs"/>
              </a:rPr>
              <a:t>Signal Processing and Radio Communications Lab</a:t>
            </a:r>
            <a:endParaRPr kumimoji="0" lang="en-US" sz="14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6" name="Title 5"/>
          <p:cNvSpPr>
            <a:spLocks noGrp="1"/>
          </p:cNvSpPr>
          <p:nvPr>
            <p:ph type="title"/>
          </p:nvPr>
        </p:nvSpPr>
        <p:spPr/>
        <p:txBody>
          <a:bodyPr/>
          <a:lstStyle/>
          <a:p>
            <a:r>
              <a:rPr lang="en-US" smtClean="0"/>
              <a:t>Backup slide</a:t>
            </a:r>
            <a:endParaRPr lang="en-US"/>
          </a:p>
        </p:txBody>
      </p:sp>
      <p:pic>
        <p:nvPicPr>
          <p:cNvPr id="9" name="Picture 8"/>
          <p:cNvPicPr/>
          <p:nvPr/>
        </p:nvPicPr>
        <p:blipFill>
          <a:blip r:embed="rId2"/>
          <a:stretch>
            <a:fillRect/>
          </a:stretch>
        </p:blipFill>
        <p:spPr>
          <a:xfrm>
            <a:off x="573732" y="1264264"/>
            <a:ext cx="10339197" cy="4204883"/>
          </a:xfrm>
          <a:prstGeom prst="rect">
            <a:avLst/>
          </a:prstGeom>
        </p:spPr>
      </p:pic>
      <p:sp>
        <p:nvSpPr>
          <p:cNvPr id="5" name="TextBox 4"/>
          <p:cNvSpPr txBox="1"/>
          <p:nvPr/>
        </p:nvSpPr>
        <p:spPr>
          <a:xfrm>
            <a:off x="1725283" y="5624423"/>
            <a:ext cx="8350370" cy="830997"/>
          </a:xfrm>
          <a:prstGeom prst="rect">
            <a:avLst/>
          </a:prstGeom>
          <a:noFill/>
          <a:ln>
            <a:noFill/>
          </a:ln>
        </p:spPr>
        <p:txBody>
          <a:bodyPr wrap="square" rtlCol="0">
            <a:spAutoFit/>
          </a:bodyPr>
          <a:lstStyle/>
          <a:p>
            <a:pPr algn="ctr"/>
            <a:r>
              <a:rPr lang="en-US" sz="2400" b="1" smtClean="0">
                <a:latin typeface="Arial" panose="020B0604020202020204" pitchFamily="34" charset="0"/>
                <a:cs typeface="Arial" panose="020B0604020202020204" pitchFamily="34" charset="0"/>
              </a:rPr>
              <a:t>Bảng so sánh các công nghệ truyền thông không dây chuyên dụng</a:t>
            </a:r>
            <a:endParaRPr lang="en-US" sz="2400" b="1" dirty="0" err="1"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574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smtClean="0">
                <a:ln>
                  <a:noFill/>
                </a:ln>
                <a:solidFill>
                  <a:prstClr val="black"/>
                </a:solidFill>
                <a:effectLst/>
                <a:uLnTx/>
                <a:uFillTx/>
                <a:latin typeface="Palatino Linotype" panose="02040502050505030304"/>
                <a:ea typeface="+mn-ea"/>
                <a:cs typeface="+mn-cs"/>
              </a:rPr>
              <a:t>Signal Processing and Radio Communications Lab</a:t>
            </a:r>
            <a:endParaRPr kumimoji="0" lang="en-US" sz="14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6" name="Title 5"/>
          <p:cNvSpPr>
            <a:spLocks noGrp="1"/>
          </p:cNvSpPr>
          <p:nvPr>
            <p:ph type="title"/>
          </p:nvPr>
        </p:nvSpPr>
        <p:spPr/>
        <p:txBody>
          <a:bodyPr/>
          <a:lstStyle/>
          <a:p>
            <a:r>
              <a:rPr lang="en-US" smtClean="0"/>
              <a:t>Backup slide</a:t>
            </a:r>
            <a:endParaRPr lang="en-US"/>
          </a:p>
        </p:txBody>
      </p:sp>
      <p:pic>
        <p:nvPicPr>
          <p:cNvPr id="7" name="Picture 6"/>
          <p:cNvPicPr/>
          <p:nvPr/>
        </p:nvPicPr>
        <p:blipFill>
          <a:blip r:embed="rId2"/>
          <a:stretch>
            <a:fillRect/>
          </a:stretch>
        </p:blipFill>
        <p:spPr>
          <a:xfrm>
            <a:off x="1596571" y="1087993"/>
            <a:ext cx="7288637" cy="5023378"/>
          </a:xfrm>
          <a:prstGeom prst="rect">
            <a:avLst/>
          </a:prstGeom>
        </p:spPr>
      </p:pic>
      <p:sp>
        <p:nvSpPr>
          <p:cNvPr id="5" name="TextBox 4"/>
          <p:cNvSpPr txBox="1"/>
          <p:nvPr/>
        </p:nvSpPr>
        <p:spPr>
          <a:xfrm>
            <a:off x="2016360" y="6022430"/>
            <a:ext cx="5566434" cy="461665"/>
          </a:xfrm>
          <a:prstGeom prst="rect">
            <a:avLst/>
          </a:prstGeom>
          <a:noFill/>
          <a:ln>
            <a:noFill/>
          </a:ln>
        </p:spPr>
        <p:txBody>
          <a:bodyPr wrap="square" rtlCol="0">
            <a:spAutoFit/>
          </a:bodyPr>
          <a:lstStyle/>
          <a:p>
            <a:pPr algn="ctr"/>
            <a:r>
              <a:rPr lang="en-US" sz="2400" smtClean="0">
                <a:latin typeface="Arial" panose="020B0604020202020204" pitchFamily="34" charset="0"/>
                <a:cs typeface="Arial" panose="020B0604020202020204" pitchFamily="34" charset="0"/>
              </a:rPr>
              <a:t>So sánh các loại bộ lọc với nhau</a:t>
            </a:r>
            <a:endParaRPr lang="en-US" sz="2400" dirty="0" err="1"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229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29" name="Title 5"/>
          <p:cNvSpPr>
            <a:spLocks noGrp="1"/>
          </p:cNvSpPr>
          <p:nvPr>
            <p:ph type="title"/>
          </p:nvPr>
        </p:nvSpPr>
        <p:spPr>
          <a:xfrm>
            <a:off x="219075" y="191259"/>
            <a:ext cx="10693854" cy="754842"/>
          </a:xfrm>
        </p:spPr>
        <p:txBody>
          <a:bodyPr/>
          <a:lstStyle/>
          <a:p>
            <a:r>
              <a:rPr lang="en-US" smtClean="0"/>
              <a:t>Đặt vấn đề</a:t>
            </a:r>
            <a:endParaRPr lang="en-US"/>
          </a:p>
        </p:txBody>
      </p:sp>
      <p:sp>
        <p:nvSpPr>
          <p:cNvPr id="38" name="Rectangle 37"/>
          <p:cNvSpPr/>
          <p:nvPr/>
        </p:nvSpPr>
        <p:spPr>
          <a:xfrm>
            <a:off x="362599" y="3222857"/>
            <a:ext cx="4081321" cy="523220"/>
          </a:xfrm>
          <a:prstGeom prst="rect">
            <a:avLst/>
          </a:prstGeom>
        </p:spPr>
        <p:txBody>
          <a:bodyPr wrap="square">
            <a:spAutoFit/>
          </a:bodyPr>
          <a:lstStyle/>
          <a:p>
            <a:r>
              <a:rPr lang="en-US" sz="1400" b="1" smtClean="0">
                <a:solidFill>
                  <a:schemeClr val="bg2">
                    <a:lumMod val="10000"/>
                  </a:schemeClr>
                </a:solidFill>
                <a:latin typeface="Arial" panose="020B0604020202020204" pitchFamily="34" charset="0"/>
                <a:cs typeface="Arial" panose="020B0604020202020204" pitchFamily="34" charset="0"/>
              </a:rPr>
              <a:t>Các bệnh về tim mạch là nguyên nhân hàng đầu dẫn đến tử vong trên toàn thế giới </a:t>
            </a:r>
            <a:endParaRPr lang="en-US" sz="1400" b="1" dirty="0">
              <a:solidFill>
                <a:schemeClr val="bg2">
                  <a:lumMod val="10000"/>
                </a:schemeClr>
              </a:solidFill>
              <a:latin typeface="Arial" panose="020B0604020202020204" pitchFamily="34" charset="0"/>
              <a:cs typeface="Arial" panose="020B0604020202020204" pitchFamily="34" charset="0"/>
            </a:endParaRPr>
          </a:p>
        </p:txBody>
      </p:sp>
      <p:grpSp>
        <p:nvGrpSpPr>
          <p:cNvPr id="39" name="Group 38"/>
          <p:cNvGrpSpPr/>
          <p:nvPr/>
        </p:nvGrpSpPr>
        <p:grpSpPr>
          <a:xfrm>
            <a:off x="418172" y="1018348"/>
            <a:ext cx="3866343" cy="2198268"/>
            <a:chOff x="218303" y="1660781"/>
            <a:chExt cx="3866343" cy="2198268"/>
          </a:xfrm>
        </p:grpSpPr>
        <p:pic>
          <p:nvPicPr>
            <p:cNvPr id="40" name="Picture 8" descr="Infographic and key figures about how to keep your heart healthy"/>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964"/>
            <a:stretch/>
          </p:blipFill>
          <p:spPr bwMode="auto">
            <a:xfrm>
              <a:off x="288471" y="1660781"/>
              <a:ext cx="3796175" cy="214337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218303" y="3582050"/>
              <a:ext cx="869132" cy="276999"/>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US" sz="1200" dirty="0" smtClean="0">
                  <a:solidFill>
                    <a:schemeClr val="bg1"/>
                  </a:solidFill>
                  <a:latin typeface="Arial" panose="020B0604020202020204" pitchFamily="34" charset="0"/>
                  <a:cs typeface="Arial" panose="020B0604020202020204" pitchFamily="34" charset="0"/>
                </a:rPr>
                <a:t>WHO</a:t>
              </a:r>
            </a:p>
          </p:txBody>
        </p:sp>
      </p:grpSp>
      <p:grpSp>
        <p:nvGrpSpPr>
          <p:cNvPr id="42" name="Group 41"/>
          <p:cNvGrpSpPr/>
          <p:nvPr/>
        </p:nvGrpSpPr>
        <p:grpSpPr>
          <a:xfrm>
            <a:off x="219075" y="3909791"/>
            <a:ext cx="3827323" cy="2591298"/>
            <a:chOff x="4613281" y="1335409"/>
            <a:chExt cx="3045955" cy="2809978"/>
          </a:xfrm>
        </p:grpSpPr>
        <p:grpSp>
          <p:nvGrpSpPr>
            <p:cNvPr id="43" name="Group 42"/>
            <p:cNvGrpSpPr/>
            <p:nvPr/>
          </p:nvGrpSpPr>
          <p:grpSpPr>
            <a:xfrm>
              <a:off x="4613281" y="1335409"/>
              <a:ext cx="3045955" cy="2535771"/>
              <a:chOff x="603048" y="1493158"/>
              <a:chExt cx="5967747" cy="4818468"/>
            </a:xfrm>
          </p:grpSpPr>
          <p:grpSp>
            <p:nvGrpSpPr>
              <p:cNvPr id="45" name="Group 44"/>
              <p:cNvGrpSpPr/>
              <p:nvPr/>
            </p:nvGrpSpPr>
            <p:grpSpPr>
              <a:xfrm>
                <a:off x="2452546" y="3512599"/>
                <a:ext cx="4118249" cy="2749300"/>
                <a:chOff x="2400418" y="1234971"/>
                <a:chExt cx="4118249" cy="2749300"/>
              </a:xfrm>
            </p:grpSpPr>
            <p:pic>
              <p:nvPicPr>
                <p:cNvPr id="55" name="Picture 4" descr="Káº¿t quáº£ hÃ¬nh áº£nh cho SMART ECG equipm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9761" y="1234971"/>
                  <a:ext cx="2854035" cy="230164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2400418" y="3165500"/>
                  <a:ext cx="4118249" cy="818771"/>
                </a:xfrm>
                <a:prstGeom prst="rect">
                  <a:avLst/>
                </a:prstGeom>
                <a:noFill/>
                <a:ln>
                  <a:noFill/>
                </a:ln>
              </p:spPr>
              <p:txBody>
                <a:bodyPr wrap="square" rtlCol="0">
                  <a:spAutoFit/>
                </a:bodyPr>
                <a:lstStyle/>
                <a:p>
                  <a:pPr algn="ctr"/>
                  <a:r>
                    <a:rPr lang="en-US" sz="1100" b="1" dirty="0">
                      <a:latin typeface="Arial" panose="020B0604020202020204" pitchFamily="34" charset="0"/>
                      <a:cs typeface="Arial" panose="020B0604020202020204" pitchFamily="34" charset="0"/>
                    </a:rPr>
                    <a:t> SHL Telemedicine E-486-0</a:t>
                  </a:r>
                </a:p>
                <a:p>
                  <a:pPr algn="ctr"/>
                  <a:r>
                    <a:rPr lang="en-US" sz="1100" dirty="0" smtClean="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1,684.13</a:t>
                  </a:r>
                  <a:endParaRPr lang="en-US" sz="1100" dirty="0" smtClean="0">
                    <a:latin typeface="Arial" panose="020B0604020202020204" pitchFamily="34" charset="0"/>
                    <a:cs typeface="Arial" panose="020B0604020202020204" pitchFamily="34" charset="0"/>
                  </a:endParaRPr>
                </a:p>
              </p:txBody>
            </p:sp>
          </p:grpSp>
          <p:grpSp>
            <p:nvGrpSpPr>
              <p:cNvPr id="46" name="Group 45"/>
              <p:cNvGrpSpPr/>
              <p:nvPr/>
            </p:nvGrpSpPr>
            <p:grpSpPr>
              <a:xfrm>
                <a:off x="603049" y="1551862"/>
                <a:ext cx="2341152" cy="2109806"/>
                <a:chOff x="669091" y="1488289"/>
                <a:chExt cx="2341152" cy="2109806"/>
              </a:xfrm>
            </p:grpSpPr>
            <p:pic>
              <p:nvPicPr>
                <p:cNvPr id="53" name="Picture 2" descr="Káº¿t quáº£ hÃ¬nh áº£nh cho ECG equipme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5637" y="1488289"/>
                  <a:ext cx="1894606" cy="210980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69091" y="3037267"/>
                  <a:ext cx="1380678" cy="463607"/>
                </a:xfrm>
                <a:prstGeom prst="rect">
                  <a:avLst/>
                </a:prstGeom>
                <a:noFill/>
                <a:ln>
                  <a:noFill/>
                </a:ln>
              </p:spPr>
              <p:txBody>
                <a:bodyPr wrap="square" rtlCol="0">
                  <a:spAutoFit/>
                </a:bodyPr>
                <a:lstStyle/>
                <a:p>
                  <a:pPr algn="ctr"/>
                  <a:r>
                    <a:rPr lang="en-US" sz="1050" b="1" dirty="0" smtClean="0">
                      <a:latin typeface="Arial" panose="020B0604020202020204" pitchFamily="34" charset="0"/>
                      <a:cs typeface="Arial" panose="020B0604020202020204" pitchFamily="34" charset="0"/>
                    </a:rPr>
                    <a:t>BT 4.0</a:t>
                  </a:r>
                </a:p>
                <a:p>
                  <a:pPr algn="ctr"/>
                  <a:r>
                    <a:rPr lang="en-US" sz="1050" dirty="0" smtClean="0">
                      <a:latin typeface="Arial" panose="020B0604020202020204" pitchFamily="34" charset="0"/>
                      <a:cs typeface="Arial" panose="020B0604020202020204" pitchFamily="34" charset="0"/>
                    </a:rPr>
                    <a:t>23$</a:t>
                  </a:r>
                </a:p>
              </p:txBody>
            </p:sp>
          </p:grpSp>
          <p:grpSp>
            <p:nvGrpSpPr>
              <p:cNvPr id="47" name="Group 46"/>
              <p:cNvGrpSpPr/>
              <p:nvPr/>
            </p:nvGrpSpPr>
            <p:grpSpPr>
              <a:xfrm>
                <a:off x="2262034" y="1493158"/>
                <a:ext cx="4308761" cy="2389016"/>
                <a:chOff x="-327915" y="4010425"/>
                <a:chExt cx="4308761" cy="2389016"/>
              </a:xfrm>
            </p:grpSpPr>
            <p:pic>
              <p:nvPicPr>
                <p:cNvPr id="51" name="Picture 6" descr="HÃ¬nh áº£nh cÃ³ liÃªn qua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3407" y="4010425"/>
                  <a:ext cx="2856634" cy="174802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327915" y="5580670"/>
                  <a:ext cx="4308761" cy="818771"/>
                </a:xfrm>
                <a:prstGeom prst="rect">
                  <a:avLst/>
                </a:prstGeom>
                <a:noFill/>
                <a:ln>
                  <a:noFill/>
                </a:ln>
              </p:spPr>
              <p:txBody>
                <a:bodyPr wrap="square" rtlCol="0">
                  <a:spAutoFit/>
                </a:bodyPr>
                <a:lstStyle/>
                <a:p>
                  <a:pPr algn="ctr"/>
                  <a:r>
                    <a:rPr lang="en-US" sz="1100" b="1" dirty="0" smtClean="0">
                      <a:latin typeface="Arial" panose="020B0604020202020204" pitchFamily="34" charset="0"/>
                      <a:cs typeface="Arial" panose="020B0604020202020204" pitchFamily="34" charset="0"/>
                    </a:rPr>
                    <a:t>Apollo </a:t>
                  </a:r>
                  <a:r>
                    <a:rPr lang="en-US" sz="1100" b="1" dirty="0" err="1" smtClean="0">
                      <a:latin typeface="Arial" panose="020B0604020202020204" pitchFamily="34" charset="0"/>
                      <a:cs typeface="Arial" panose="020B0604020202020204" pitchFamily="34" charset="0"/>
                    </a:rPr>
                    <a:t>Alivecor</a:t>
                  </a:r>
                  <a:r>
                    <a:rPr lang="en-US" sz="1100" b="1" dirty="0" smtClean="0">
                      <a:latin typeface="Arial" panose="020B0604020202020204" pitchFamily="34" charset="0"/>
                      <a:cs typeface="Arial" panose="020B0604020202020204" pitchFamily="34" charset="0"/>
                    </a:rPr>
                    <a:t> Mobile ECG</a:t>
                  </a:r>
                </a:p>
                <a:p>
                  <a:pPr algn="ctr"/>
                  <a:r>
                    <a:rPr lang="en-US" sz="1100" dirty="0" smtClean="0">
                      <a:latin typeface="Arial" panose="020B0604020202020204" pitchFamily="34" charset="0"/>
                      <a:cs typeface="Arial" panose="020B0604020202020204" pitchFamily="34" charset="0"/>
                    </a:rPr>
                    <a:t>$202.69</a:t>
                  </a:r>
                </a:p>
              </p:txBody>
            </p:sp>
          </p:grpSp>
          <p:grpSp>
            <p:nvGrpSpPr>
              <p:cNvPr id="48" name="Group 47"/>
              <p:cNvGrpSpPr/>
              <p:nvPr/>
            </p:nvGrpSpPr>
            <p:grpSpPr>
              <a:xfrm>
                <a:off x="603048" y="4046085"/>
                <a:ext cx="2466471" cy="2265541"/>
                <a:chOff x="3760828" y="3925194"/>
                <a:chExt cx="2466471" cy="2265541"/>
              </a:xfrm>
            </p:grpSpPr>
            <p:sp>
              <p:nvSpPr>
                <p:cNvPr id="49" name="TextBox 48"/>
                <p:cNvSpPr txBox="1"/>
                <p:nvPr/>
              </p:nvSpPr>
              <p:spPr>
                <a:xfrm>
                  <a:off x="3760828" y="5401207"/>
                  <a:ext cx="2239456" cy="789528"/>
                </a:xfrm>
                <a:prstGeom prst="rect">
                  <a:avLst/>
                </a:prstGeom>
                <a:noFill/>
                <a:ln>
                  <a:noFill/>
                </a:ln>
              </p:spPr>
              <p:txBody>
                <a:bodyPr wrap="square" rtlCol="0">
                  <a:spAutoFit/>
                </a:bodyPr>
                <a:lstStyle/>
                <a:p>
                  <a:pPr algn="ctr"/>
                  <a:r>
                    <a:rPr lang="en-US" sz="1050" b="1" dirty="0" smtClean="0">
                      <a:latin typeface="Arial" panose="020B0604020202020204" pitchFamily="34" charset="0"/>
                      <a:cs typeface="Arial" panose="020B0604020202020204" pitchFamily="34" charset="0"/>
                    </a:rPr>
                    <a:t>G-ECG-Lite</a:t>
                  </a:r>
                </a:p>
                <a:p>
                  <a:pPr algn="ctr"/>
                  <a:r>
                    <a:rPr lang="en-US" sz="1050" dirty="0" smtClean="0">
                      <a:latin typeface="Arial" panose="020B0604020202020204" pitchFamily="34" charset="0"/>
                      <a:cs typeface="Arial" panose="020B0604020202020204" pitchFamily="34" charset="0"/>
                    </a:rPr>
                    <a:t>$300</a:t>
                  </a:r>
                </a:p>
              </p:txBody>
            </p:sp>
            <p:pic>
              <p:nvPicPr>
                <p:cNvPr id="50" name="Picture 10" descr="Káº¿t quáº£ hÃ¬nh áº£nh cho SMART ECG monito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093" t="14927" r="9126" b="15736"/>
                <a:stretch/>
              </p:blipFill>
              <p:spPr bwMode="auto">
                <a:xfrm>
                  <a:off x="3984612" y="3925194"/>
                  <a:ext cx="2242687" cy="1426081"/>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44" name="Rectangle 43"/>
            <p:cNvSpPr/>
            <p:nvPr/>
          </p:nvSpPr>
          <p:spPr>
            <a:xfrm>
              <a:off x="4827574" y="3845012"/>
              <a:ext cx="2802126" cy="300375"/>
            </a:xfrm>
            <a:prstGeom prst="rect">
              <a:avLst/>
            </a:prstGeom>
          </p:spPr>
          <p:txBody>
            <a:bodyPr wrap="square">
              <a:spAutoFit/>
            </a:bodyPr>
            <a:lstStyle/>
            <a:p>
              <a:r>
                <a:rPr lang="en-US" sz="1200" b="1" smtClean="0">
                  <a:solidFill>
                    <a:schemeClr val="bg2">
                      <a:lumMod val="10000"/>
                    </a:schemeClr>
                  </a:solidFill>
                  <a:latin typeface="Arial" panose="020B0604020202020204" pitchFamily="34" charset="0"/>
                  <a:cs typeface="Arial" panose="020B0604020202020204" pitchFamily="34" charset="0"/>
                </a:rPr>
                <a:t>Các thiết bị đo đạc tim mạch trên thị trường </a:t>
              </a:r>
              <a:endParaRPr lang="en-US" sz="1200" b="1" dirty="0">
                <a:solidFill>
                  <a:schemeClr val="bg2">
                    <a:lumMod val="10000"/>
                  </a:schemeClr>
                </a:solidFill>
                <a:latin typeface="Arial" panose="020B0604020202020204" pitchFamily="34" charset="0"/>
                <a:cs typeface="Arial" panose="020B0604020202020204" pitchFamily="34" charset="0"/>
              </a:endParaRPr>
            </a:p>
          </p:txBody>
        </p:sp>
      </p:grpSp>
      <p:pic>
        <p:nvPicPr>
          <p:cNvPr id="61" name="Picture 6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0756" y="957897"/>
            <a:ext cx="3114478" cy="2355237"/>
          </a:xfrm>
          <a:prstGeom prst="rect">
            <a:avLst/>
          </a:prstGeom>
        </p:spPr>
      </p:pic>
      <p:pic>
        <p:nvPicPr>
          <p:cNvPr id="62" name="Picture 6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21513" y="3496930"/>
            <a:ext cx="3152964" cy="2522371"/>
          </a:xfrm>
          <a:prstGeom prst="rect">
            <a:avLst/>
          </a:prstGeom>
        </p:spPr>
      </p:pic>
      <p:pic>
        <p:nvPicPr>
          <p:cNvPr id="64" name="Picture 6" descr="HÃ¬nh áº£nh cÃ³ liÃªn qua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0730" y="946101"/>
            <a:ext cx="2298843" cy="10644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5" name="Plus 64"/>
          <p:cNvSpPr/>
          <p:nvPr/>
        </p:nvSpPr>
        <p:spPr>
          <a:xfrm>
            <a:off x="9081561" y="1837906"/>
            <a:ext cx="698500" cy="595221"/>
          </a:xfrm>
          <a:prstGeom prst="mathPlu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66" name="Picture 6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27623" y="2474540"/>
            <a:ext cx="1406377" cy="1406377"/>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68678" y="3849466"/>
            <a:ext cx="2080743" cy="2080743"/>
          </a:xfrm>
          <a:prstGeom prst="rect">
            <a:avLst/>
          </a:prstGeom>
        </p:spPr>
      </p:pic>
      <p:sp>
        <p:nvSpPr>
          <p:cNvPr id="5" name="TextBox 4"/>
          <p:cNvSpPr txBox="1"/>
          <p:nvPr/>
        </p:nvSpPr>
        <p:spPr>
          <a:xfrm>
            <a:off x="4688585" y="6162534"/>
            <a:ext cx="7314491" cy="400110"/>
          </a:xfrm>
          <a:prstGeom prst="rect">
            <a:avLst/>
          </a:prstGeom>
          <a:noFill/>
          <a:ln>
            <a:noFill/>
          </a:ln>
        </p:spPr>
        <p:txBody>
          <a:bodyPr wrap="square" rtlCol="0">
            <a:spAutoFit/>
          </a:bodyPr>
          <a:lstStyle/>
          <a:p>
            <a:r>
              <a:rPr lang="en-US" sz="1000" smtClean="0">
                <a:latin typeface="Arial" panose="020B0604020202020204" pitchFamily="34" charset="0"/>
                <a:cs typeface="Arial" panose="020B0604020202020204" pitchFamily="34" charset="0"/>
              </a:rPr>
              <a:t>[1] www.who.int/cardiovascular_diseases/en/.</a:t>
            </a:r>
          </a:p>
          <a:p>
            <a:r>
              <a:rPr lang="en-US" sz="1000" smtClean="0">
                <a:latin typeface="Arial" panose="020B0604020202020204" pitchFamily="34" charset="0"/>
                <a:cs typeface="Arial" panose="020B0604020202020204" pitchFamily="34" charset="0"/>
              </a:rPr>
              <a:t>[2] </a:t>
            </a:r>
            <a:r>
              <a:rPr lang="en-US" sz="1000">
                <a:hlinkClick r:id="rId12"/>
              </a:rPr>
              <a:t>https://store.alivecor.com/products/kardiamobile</a:t>
            </a:r>
            <a:endParaRPr lang="en-US" sz="1000" dirty="0" err="1" smtClean="0">
              <a:latin typeface="Arial" panose="020B0604020202020204" pitchFamily="34" charset="0"/>
              <a:cs typeface="Arial" panose="020B0604020202020204" pitchFamily="34" charset="0"/>
            </a:endParaRPr>
          </a:p>
        </p:txBody>
      </p:sp>
      <p:sp>
        <p:nvSpPr>
          <p:cNvPr id="6" name="Right Arrow 5"/>
          <p:cNvSpPr/>
          <p:nvPr/>
        </p:nvSpPr>
        <p:spPr>
          <a:xfrm>
            <a:off x="8182414" y="4564052"/>
            <a:ext cx="678327" cy="47690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925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smtClean="0">
                <a:ln>
                  <a:noFill/>
                </a:ln>
                <a:solidFill>
                  <a:prstClr val="black"/>
                </a:solidFill>
                <a:effectLst/>
                <a:uLnTx/>
                <a:uFillTx/>
                <a:latin typeface="Palatino Linotype" panose="02040502050505030304"/>
                <a:ea typeface="+mn-ea"/>
                <a:cs typeface="+mn-cs"/>
              </a:rPr>
              <a:t>Signal Processing and Radio Communications Lab</a:t>
            </a:r>
            <a:endParaRPr kumimoji="0" lang="en-US" sz="14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7" name="Rectangle 2"/>
          <p:cNvSpPr>
            <a:spLocks noChangeArrowheads="1"/>
          </p:cNvSpPr>
          <p:nvPr/>
        </p:nvSpPr>
        <p:spPr bwMode="auto">
          <a:xfrm>
            <a:off x="422030" y="1195753"/>
            <a:ext cx="156592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494602" y="1253539"/>
            <a:ext cx="156592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4" name="Title 5"/>
          <p:cNvSpPr>
            <a:spLocks noGrp="1"/>
          </p:cNvSpPr>
          <p:nvPr>
            <p:ph type="title"/>
          </p:nvPr>
        </p:nvSpPr>
        <p:spPr>
          <a:xfrm>
            <a:off x="219075" y="191259"/>
            <a:ext cx="10693854" cy="754842"/>
          </a:xfrm>
        </p:spPr>
        <p:txBody>
          <a:bodyPr/>
          <a:lstStyle/>
          <a:p>
            <a:r>
              <a:rPr lang="en-US" smtClean="0"/>
              <a:t>Tổng quan lí thuyết</a:t>
            </a:r>
            <a:endParaRPr lang="en-US"/>
          </a:p>
        </p:txBody>
      </p:sp>
      <p:grpSp>
        <p:nvGrpSpPr>
          <p:cNvPr id="17" name="Group 16"/>
          <p:cNvGrpSpPr/>
          <p:nvPr/>
        </p:nvGrpSpPr>
        <p:grpSpPr>
          <a:xfrm>
            <a:off x="242313" y="4202170"/>
            <a:ext cx="2454848" cy="2110374"/>
            <a:chOff x="542551" y="1503969"/>
            <a:chExt cx="3311619" cy="2846920"/>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3184" t="12594" r="12562" b="13154"/>
            <a:stretch/>
          </p:blipFill>
          <p:spPr>
            <a:xfrm>
              <a:off x="1167885" y="2375877"/>
              <a:ext cx="2060949" cy="1975012"/>
            </a:xfrm>
            <a:prstGeom prst="rect">
              <a:avLst/>
            </a:prstGeom>
          </p:spPr>
        </p:pic>
        <p:sp>
          <p:nvSpPr>
            <p:cNvPr id="19" name="TextBox 18"/>
            <p:cNvSpPr txBox="1"/>
            <p:nvPr/>
          </p:nvSpPr>
          <p:spPr>
            <a:xfrm>
              <a:off x="542551" y="1503969"/>
              <a:ext cx="3311619" cy="871908"/>
            </a:xfrm>
            <a:prstGeom prst="rect">
              <a:avLst/>
            </a:prstGeom>
            <a:solidFill>
              <a:schemeClr val="accent1">
                <a:lumMod val="60000"/>
                <a:lumOff val="40000"/>
              </a:schemeClr>
            </a:solidFill>
          </p:spPr>
          <p:txBody>
            <a:bodyPr wrap="square" rtlCol="0">
              <a:spAutoFit/>
            </a:bodyPr>
            <a:lstStyle/>
            <a:p>
              <a:pPr algn="ctr"/>
              <a:r>
                <a:rPr lang="en-GB" b="1" smtClean="0">
                  <a:latin typeface="Arial" panose="020B0604020202020204" pitchFamily="34" charset="0"/>
                  <a:cs typeface="Arial" panose="020B0604020202020204" pitchFamily="34" charset="0"/>
                </a:rPr>
                <a:t>Điện cực thông thường</a:t>
              </a:r>
              <a:endParaRPr lang="en-GB" b="1" dirty="0">
                <a:latin typeface="Arial" panose="020B0604020202020204" pitchFamily="34" charset="0"/>
                <a:cs typeface="Arial" panose="020B0604020202020204" pitchFamily="34" charset="0"/>
              </a:endParaRPr>
            </a:p>
          </p:txBody>
        </p:sp>
      </p:grpSp>
      <p:pic>
        <p:nvPicPr>
          <p:cNvPr id="20" name="Picture 19"/>
          <p:cNvPicPr>
            <a:picLocks noChangeAspect="1"/>
          </p:cNvPicPr>
          <p:nvPr/>
        </p:nvPicPr>
        <p:blipFill rotWithShape="1">
          <a:blip r:embed="rId4" cstate="print">
            <a:extLst>
              <a:ext uri="{28A0092B-C50C-407E-A947-70E740481C1C}">
                <a14:useLocalDpi xmlns:a14="http://schemas.microsoft.com/office/drawing/2010/main" val="0"/>
              </a:ext>
            </a:extLst>
          </a:blip>
          <a:srcRect b="8043"/>
          <a:stretch/>
        </p:blipFill>
        <p:spPr>
          <a:xfrm>
            <a:off x="9085202" y="2459798"/>
            <a:ext cx="2364685" cy="902417"/>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0021" y="3828179"/>
            <a:ext cx="3114154" cy="212378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209" y="1583004"/>
            <a:ext cx="3156530" cy="2360066"/>
          </a:xfrm>
          <a:prstGeom prst="rect">
            <a:avLst/>
          </a:prstGeom>
        </p:spPr>
      </p:pic>
      <p:sp>
        <p:nvSpPr>
          <p:cNvPr id="6" name="TextBox 5"/>
          <p:cNvSpPr txBox="1"/>
          <p:nvPr/>
        </p:nvSpPr>
        <p:spPr>
          <a:xfrm>
            <a:off x="666429" y="1146648"/>
            <a:ext cx="3910637" cy="400110"/>
          </a:xfrm>
          <a:prstGeom prst="rect">
            <a:avLst/>
          </a:prstGeom>
          <a:noFill/>
          <a:ln>
            <a:noFill/>
          </a:ln>
        </p:spPr>
        <p:txBody>
          <a:bodyPr wrap="square" rtlCol="0">
            <a:spAutoFit/>
          </a:bodyPr>
          <a:lstStyle/>
          <a:p>
            <a:r>
              <a:rPr lang="en-US" sz="2000" b="1" smtClean="0">
                <a:latin typeface="Arial" panose="020B0604020202020204" pitchFamily="34" charset="0"/>
                <a:cs typeface="Arial" panose="020B0604020202020204" pitchFamily="34" charset="0"/>
              </a:rPr>
              <a:t>Tín hiệu ECG (điện tim đồ)</a:t>
            </a:r>
            <a:endParaRPr lang="en-US" sz="2000" b="1" dirty="0" err="1" smtClean="0">
              <a:latin typeface="Arial" panose="020B0604020202020204" pitchFamily="34" charset="0"/>
              <a:cs typeface="Arial" panose="020B0604020202020204" pitchFamily="34" charset="0"/>
            </a:endParaRPr>
          </a:p>
        </p:txBody>
      </p:sp>
      <p:sp>
        <p:nvSpPr>
          <p:cNvPr id="22" name="TextBox 21"/>
          <p:cNvSpPr txBox="1"/>
          <p:nvPr/>
        </p:nvSpPr>
        <p:spPr>
          <a:xfrm>
            <a:off x="4192739" y="1151686"/>
            <a:ext cx="7661436" cy="707886"/>
          </a:xfrm>
          <a:prstGeom prst="rect">
            <a:avLst/>
          </a:prstGeom>
          <a:noFill/>
          <a:ln>
            <a:noFill/>
          </a:ln>
        </p:spPr>
        <p:txBody>
          <a:bodyPr wrap="square" rtlCol="0">
            <a:spAutoFit/>
          </a:bodyPr>
          <a:lstStyle/>
          <a:p>
            <a:r>
              <a:rPr lang="en-US" sz="2000" b="1" smtClean="0">
                <a:latin typeface="Arial" panose="020B0604020202020204" pitchFamily="34" charset="0"/>
                <a:cs typeface="Arial" panose="020B0604020202020204" pitchFamily="34" charset="0"/>
              </a:rPr>
              <a:t>Tín hiệu PPG&amp;SPO2 (tín hiệu nhịp mạch và nồng độ oxy trong máu) </a:t>
            </a:r>
            <a:endParaRPr lang="en-US" sz="2000" b="1" dirty="0" err="1" smtClean="0">
              <a:latin typeface="Arial" panose="020B0604020202020204" pitchFamily="34" charset="0"/>
              <a:cs typeface="Arial" panose="020B0604020202020204" pitchFamily="34" charset="0"/>
            </a:endParaRPr>
          </a:p>
        </p:txBody>
      </p:sp>
      <p:pic>
        <p:nvPicPr>
          <p:cNvPr id="23" name="Picture 22"/>
          <p:cNvPicPr/>
          <p:nvPr/>
        </p:nvPicPr>
        <p:blipFill>
          <a:blip r:embed="rId7">
            <a:extLst>
              <a:ext uri="{28A0092B-C50C-407E-A947-70E740481C1C}">
                <a14:useLocalDpi xmlns:a14="http://schemas.microsoft.com/office/drawing/2010/main" val="0"/>
              </a:ext>
            </a:extLst>
          </a:blip>
          <a:stretch>
            <a:fillRect/>
          </a:stretch>
        </p:blipFill>
        <p:spPr>
          <a:xfrm>
            <a:off x="5736936" y="1645402"/>
            <a:ext cx="3117840" cy="2800063"/>
          </a:xfrm>
          <a:prstGeom prst="rect">
            <a:avLst/>
          </a:prstGeom>
        </p:spPr>
      </p:pic>
      <p:pic>
        <p:nvPicPr>
          <p:cNvPr id="9" name="Picture 8"/>
          <p:cNvPicPr>
            <a:picLocks noChangeAspect="1"/>
          </p:cNvPicPr>
          <p:nvPr/>
        </p:nvPicPr>
        <p:blipFill>
          <a:blip r:embed="rId8"/>
          <a:stretch>
            <a:fillRect/>
          </a:stretch>
        </p:blipFill>
        <p:spPr>
          <a:xfrm>
            <a:off x="3132787" y="4661904"/>
            <a:ext cx="1514125" cy="1448294"/>
          </a:xfrm>
          <a:prstGeom prst="rect">
            <a:avLst/>
          </a:prstGeom>
        </p:spPr>
      </p:pic>
      <p:sp>
        <p:nvSpPr>
          <p:cNvPr id="24" name="TextBox 23"/>
          <p:cNvSpPr txBox="1"/>
          <p:nvPr/>
        </p:nvSpPr>
        <p:spPr>
          <a:xfrm>
            <a:off x="2832725" y="4212020"/>
            <a:ext cx="2454848" cy="369332"/>
          </a:xfrm>
          <a:prstGeom prst="rect">
            <a:avLst/>
          </a:prstGeom>
          <a:solidFill>
            <a:schemeClr val="accent1">
              <a:lumMod val="60000"/>
              <a:lumOff val="40000"/>
            </a:schemeClr>
          </a:solidFill>
        </p:spPr>
        <p:txBody>
          <a:bodyPr wrap="square" rtlCol="0">
            <a:spAutoFit/>
          </a:bodyPr>
          <a:lstStyle/>
          <a:p>
            <a:pPr algn="ctr"/>
            <a:r>
              <a:rPr lang="en-GB" b="1" smtClean="0">
                <a:latin typeface="Arial" panose="020B0604020202020204" pitchFamily="34" charset="0"/>
                <a:cs typeface="Arial" panose="020B0604020202020204" pitchFamily="34" charset="0"/>
              </a:rPr>
              <a:t>Điện cực khô</a:t>
            </a:r>
            <a:endParaRPr lang="en-GB" b="1" dirty="0">
              <a:latin typeface="Arial" panose="020B0604020202020204" pitchFamily="34" charset="0"/>
              <a:cs typeface="Arial" panose="020B0604020202020204" pitchFamily="34" charset="0"/>
            </a:endParaRPr>
          </a:p>
        </p:txBody>
      </p:sp>
      <p:pic>
        <p:nvPicPr>
          <p:cNvPr id="25" name="Picture 24"/>
          <p:cNvPicPr>
            <a:picLocks noChangeAspect="1"/>
          </p:cNvPicPr>
          <p:nvPr/>
        </p:nvPicPr>
        <p:blipFill rotWithShape="1">
          <a:blip r:embed="rId9">
            <a:extLst>
              <a:ext uri="{28A0092B-C50C-407E-A947-70E740481C1C}">
                <a14:useLocalDpi xmlns:a14="http://schemas.microsoft.com/office/drawing/2010/main" val="0"/>
              </a:ext>
            </a:extLst>
          </a:blip>
          <a:srcRect l="31975" t="30927" r="35926" b="54814"/>
          <a:stretch/>
        </p:blipFill>
        <p:spPr>
          <a:xfrm>
            <a:off x="5877473" y="4842398"/>
            <a:ext cx="2446751" cy="1449229"/>
          </a:xfrm>
          <a:prstGeom prst="rect">
            <a:avLst/>
          </a:prstGeom>
        </p:spPr>
      </p:pic>
      <p:sp>
        <p:nvSpPr>
          <p:cNvPr id="26" name="TextBox 25"/>
          <p:cNvSpPr txBox="1"/>
          <p:nvPr/>
        </p:nvSpPr>
        <p:spPr>
          <a:xfrm>
            <a:off x="5877473" y="4428066"/>
            <a:ext cx="2454848" cy="369332"/>
          </a:xfrm>
          <a:prstGeom prst="rect">
            <a:avLst/>
          </a:prstGeom>
          <a:solidFill>
            <a:schemeClr val="accent1">
              <a:lumMod val="60000"/>
              <a:lumOff val="40000"/>
            </a:schemeClr>
          </a:solidFill>
        </p:spPr>
        <p:txBody>
          <a:bodyPr wrap="square" rtlCol="0">
            <a:spAutoFit/>
          </a:bodyPr>
          <a:lstStyle/>
          <a:p>
            <a:pPr algn="ctr"/>
            <a:r>
              <a:rPr lang="en-GB" b="1" smtClean="0">
                <a:latin typeface="Arial" panose="020B0604020202020204" pitchFamily="34" charset="0"/>
                <a:cs typeface="Arial" panose="020B0604020202020204" pitchFamily="34" charset="0"/>
              </a:rPr>
              <a:t>SPO2 &amp;PPG sensor</a:t>
            </a:r>
            <a:endParaRPr lang="en-GB" b="1" dirty="0">
              <a:latin typeface="Arial" panose="020B0604020202020204" pitchFamily="34" charset="0"/>
              <a:cs typeface="Arial" panose="020B0604020202020204" pitchFamily="34" charset="0"/>
            </a:endParaRPr>
          </a:p>
        </p:txBody>
      </p:sp>
      <p:sp>
        <p:nvSpPr>
          <p:cNvPr id="10" name="TextBox 9"/>
          <p:cNvSpPr txBox="1"/>
          <p:nvPr/>
        </p:nvSpPr>
        <p:spPr>
          <a:xfrm>
            <a:off x="-46955" y="6291627"/>
            <a:ext cx="12479276" cy="400110"/>
          </a:xfrm>
          <a:prstGeom prst="rect">
            <a:avLst/>
          </a:prstGeom>
          <a:noFill/>
          <a:ln>
            <a:noFill/>
          </a:ln>
        </p:spPr>
        <p:txBody>
          <a:bodyPr wrap="square" rtlCol="0">
            <a:spAutoFit/>
          </a:bodyPr>
          <a:lstStyle/>
          <a:p>
            <a:r>
              <a:rPr lang="en-US" sz="1000">
                <a:latin typeface="Arial" panose="020B0604020202020204" pitchFamily="34" charset="0"/>
                <a:cs typeface="Arial" panose="020B0604020202020204" pitchFamily="34" charset="0"/>
              </a:rPr>
              <a:t>[3] Tai Le, Huy-Dung Han, Thai-Hoc Hoang, “A Low Cost Mobile ECG Monitoring Device Using Two Active Dry Electrodes”, </a:t>
            </a:r>
            <a:r>
              <a:rPr lang="en-US" sz="1000" i="1">
                <a:latin typeface="Arial" panose="020B0604020202020204" pitchFamily="34" charset="0"/>
                <a:cs typeface="Arial" panose="020B0604020202020204" pitchFamily="34" charset="0"/>
              </a:rPr>
              <a:t>Communications and Electronics (ICCE), 2016 IEEE Sixth International Conference on</a:t>
            </a:r>
            <a:r>
              <a:rPr lang="en-US" sz="1000">
                <a:latin typeface="Arial" panose="020B0604020202020204" pitchFamily="34" charset="0"/>
                <a:cs typeface="Arial" panose="020B0604020202020204" pitchFamily="34" charset="0"/>
              </a:rPr>
              <a:t>, 2016.</a:t>
            </a:r>
          </a:p>
          <a:p>
            <a:endParaRPr lang="en-US" sz="1000" dirty="0" err="1"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938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smtClean="0">
                <a:ln>
                  <a:noFill/>
                </a:ln>
                <a:solidFill>
                  <a:prstClr val="black"/>
                </a:solidFill>
                <a:effectLst/>
                <a:uLnTx/>
                <a:uFillTx/>
                <a:latin typeface="Palatino Linotype" panose="02040502050505030304"/>
                <a:ea typeface="+mn-ea"/>
                <a:cs typeface="+mn-cs"/>
              </a:rPr>
              <a:t>Signal Processing and Radio Communications Lab</a:t>
            </a:r>
            <a:endParaRPr kumimoji="0" lang="en-US" sz="14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7" name="Title 5"/>
          <p:cNvSpPr>
            <a:spLocks noGrp="1"/>
          </p:cNvSpPr>
          <p:nvPr>
            <p:ph type="title"/>
          </p:nvPr>
        </p:nvSpPr>
        <p:spPr>
          <a:xfrm>
            <a:off x="219075" y="191259"/>
            <a:ext cx="10693854" cy="754842"/>
          </a:xfrm>
        </p:spPr>
        <p:txBody>
          <a:bodyPr/>
          <a:lstStyle/>
          <a:p>
            <a:r>
              <a:rPr lang="en-US" smtClean="0"/>
              <a:t>Tổng quan lí thuyết</a:t>
            </a: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332" y="826267"/>
            <a:ext cx="3460750" cy="266812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219" y="946101"/>
            <a:ext cx="2197051" cy="2197051"/>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479" y="3143152"/>
            <a:ext cx="4861379" cy="288545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5757" y="1092693"/>
            <a:ext cx="2352101" cy="1886712"/>
          </a:xfrm>
          <a:prstGeom prst="rect">
            <a:avLst/>
          </a:prstGeom>
        </p:spPr>
      </p:pic>
      <p:pic>
        <p:nvPicPr>
          <p:cNvPr id="12" name="Picture 11" descr="HÃ¬nh áº£nh cÃ³ liÃªn quan"/>
          <p:cNvPicPr/>
          <p:nvPr/>
        </p:nvPicPr>
        <p:blipFill rotWithShape="1">
          <a:blip r:embed="rId7">
            <a:extLst>
              <a:ext uri="{28A0092B-C50C-407E-A947-70E740481C1C}">
                <a14:useLocalDpi xmlns:a14="http://schemas.microsoft.com/office/drawing/2010/main" val="0"/>
              </a:ext>
            </a:extLst>
          </a:blip>
          <a:srcRect l="7003" r="6784" b="17950"/>
          <a:stretch/>
        </p:blipFill>
        <p:spPr bwMode="auto">
          <a:xfrm>
            <a:off x="5851613" y="3502841"/>
            <a:ext cx="2705100" cy="1276770"/>
          </a:xfrm>
          <a:prstGeom prst="rect">
            <a:avLst/>
          </a:prstGeom>
          <a:noFill/>
          <a:ln>
            <a:noFill/>
          </a:ln>
          <a:extLst>
            <a:ext uri="{53640926-AAD7-44D8-BBD7-CCE9431645EC}">
              <a14:shadowObscured xmlns:a14="http://schemas.microsoft.com/office/drawing/2010/main"/>
            </a:ext>
          </a:extLst>
        </p:spPr>
      </p:pic>
      <p:pic>
        <p:nvPicPr>
          <p:cNvPr id="13" name="Picture 12" descr="HÃ¬nh áº£nh cÃ³ liÃªn quan"/>
          <p:cNvPicPr/>
          <p:nvPr/>
        </p:nvPicPr>
        <p:blipFill rotWithShape="1">
          <a:blip r:embed="rId8">
            <a:extLst>
              <a:ext uri="{28A0092B-C50C-407E-A947-70E740481C1C}">
                <a14:useLocalDpi xmlns:a14="http://schemas.microsoft.com/office/drawing/2010/main" val="0"/>
              </a:ext>
            </a:extLst>
          </a:blip>
          <a:srcRect t="11767" b="23505"/>
          <a:stretch/>
        </p:blipFill>
        <p:spPr bwMode="auto">
          <a:xfrm>
            <a:off x="8860154" y="3818781"/>
            <a:ext cx="3318828" cy="804656"/>
          </a:xfrm>
          <a:prstGeom prst="rect">
            <a:avLst/>
          </a:prstGeom>
          <a:noFill/>
          <a:ln>
            <a:noFill/>
          </a:ln>
          <a:extLst>
            <a:ext uri="{53640926-AAD7-44D8-BBD7-CCE9431645EC}">
              <a14:shadowObscured xmlns:a14="http://schemas.microsoft.com/office/drawing/2010/main"/>
            </a:ext>
          </a:extLst>
        </p:spPr>
      </p:pic>
      <p:pic>
        <p:nvPicPr>
          <p:cNvPr id="14" name="Picture 13"/>
          <p:cNvPicPr/>
          <p:nvPr/>
        </p:nvPicPr>
        <p:blipFill>
          <a:blip r:embed="rId9"/>
          <a:stretch>
            <a:fillRect/>
          </a:stretch>
        </p:blipFill>
        <p:spPr>
          <a:xfrm>
            <a:off x="9184730" y="4890424"/>
            <a:ext cx="2038668" cy="1228539"/>
          </a:xfrm>
          <a:prstGeom prst="rect">
            <a:avLst/>
          </a:prstGeom>
        </p:spPr>
      </p:pic>
      <p:sp>
        <p:nvSpPr>
          <p:cNvPr id="15" name="TextBox 14"/>
          <p:cNvSpPr txBox="1"/>
          <p:nvPr/>
        </p:nvSpPr>
        <p:spPr>
          <a:xfrm>
            <a:off x="1199397" y="6118963"/>
            <a:ext cx="3822355" cy="461665"/>
          </a:xfrm>
          <a:prstGeom prst="rect">
            <a:avLst/>
          </a:prstGeom>
          <a:noFill/>
          <a:ln>
            <a:noFill/>
          </a:ln>
        </p:spPr>
        <p:txBody>
          <a:bodyPr wrap="square" rtlCol="0">
            <a:spAutoFit/>
          </a:bodyPr>
          <a:lstStyle/>
          <a:p>
            <a:r>
              <a:rPr lang="en-US" sz="2400" b="1" smtClean="0">
                <a:latin typeface="Arial" panose="020B0604020202020204" pitchFamily="34" charset="0"/>
                <a:cs typeface="Arial" panose="020B0604020202020204" pitchFamily="34" charset="0"/>
              </a:rPr>
              <a:t>Thiết bị đo ECG 12 cực</a:t>
            </a:r>
            <a:endParaRPr lang="en-US" sz="2400" b="1" dirty="0" err="1" smtClean="0">
              <a:latin typeface="Arial" panose="020B0604020202020204" pitchFamily="34" charset="0"/>
              <a:cs typeface="Arial" panose="020B0604020202020204" pitchFamily="34" charset="0"/>
            </a:endParaRPr>
          </a:p>
        </p:txBody>
      </p:sp>
      <p:sp>
        <p:nvSpPr>
          <p:cNvPr id="17" name="TextBox 16"/>
          <p:cNvSpPr txBox="1"/>
          <p:nvPr/>
        </p:nvSpPr>
        <p:spPr>
          <a:xfrm>
            <a:off x="6216332" y="5065286"/>
            <a:ext cx="1917700" cy="1200329"/>
          </a:xfrm>
          <a:prstGeom prst="rect">
            <a:avLst/>
          </a:prstGeom>
          <a:noFill/>
          <a:ln>
            <a:noFill/>
          </a:ln>
        </p:spPr>
        <p:txBody>
          <a:bodyPr wrap="square" rtlCol="0">
            <a:spAutoFit/>
          </a:bodyPr>
          <a:lstStyle/>
          <a:p>
            <a:pPr algn="ctr"/>
            <a:r>
              <a:rPr lang="en-US" sz="2400" b="1" smtClean="0">
                <a:latin typeface="Arial" panose="020B0604020202020204" pitchFamily="34" charset="0"/>
                <a:cs typeface="Arial" panose="020B0604020202020204" pitchFamily="34" charset="0"/>
              </a:rPr>
              <a:t>Các thiết bị đo điện tim hai cực</a:t>
            </a:r>
            <a:endParaRPr lang="en-US" sz="2400" b="1" dirty="0" err="1"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088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smtClean="0">
                <a:ln>
                  <a:noFill/>
                </a:ln>
                <a:solidFill>
                  <a:prstClr val="black"/>
                </a:solidFill>
                <a:effectLst/>
                <a:uLnTx/>
                <a:uFillTx/>
                <a:latin typeface="Palatino Linotype" panose="02040502050505030304"/>
                <a:ea typeface="+mn-ea"/>
                <a:cs typeface="+mn-cs"/>
              </a:rPr>
              <a:t>Signal Processing and Radio Communications Lab</a:t>
            </a:r>
            <a:endParaRPr kumimoji="0" lang="en-US" sz="14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6" name="Title 5"/>
          <p:cNvSpPr>
            <a:spLocks noGrp="1"/>
          </p:cNvSpPr>
          <p:nvPr>
            <p:ph type="title"/>
          </p:nvPr>
        </p:nvSpPr>
        <p:spPr/>
        <p:txBody>
          <a:bodyPr/>
          <a:lstStyle/>
          <a:p>
            <a:r>
              <a:rPr lang="en-US" smtClean="0"/>
              <a:t>Tổng quan lí thuyết</a:t>
            </a:r>
            <a:endParaRPr lang="en-US"/>
          </a:p>
        </p:txBody>
      </p:sp>
      <p:pic>
        <p:nvPicPr>
          <p:cNvPr id="7" name="Picture 6"/>
          <p:cNvPicPr/>
          <p:nvPr/>
        </p:nvPicPr>
        <p:blipFill>
          <a:blip r:embed="rId3"/>
          <a:stretch>
            <a:fillRect/>
          </a:stretch>
        </p:blipFill>
        <p:spPr>
          <a:xfrm>
            <a:off x="261937" y="1700943"/>
            <a:ext cx="4894378" cy="3721131"/>
          </a:xfrm>
          <a:prstGeom prst="rect">
            <a:avLst/>
          </a:prstGeom>
        </p:spPr>
      </p:pic>
      <p:sp>
        <p:nvSpPr>
          <p:cNvPr id="8" name="TextBox 7"/>
          <p:cNvSpPr txBox="1"/>
          <p:nvPr/>
        </p:nvSpPr>
        <p:spPr>
          <a:xfrm>
            <a:off x="0" y="5591823"/>
            <a:ext cx="5566002" cy="400110"/>
          </a:xfrm>
          <a:prstGeom prst="rect">
            <a:avLst/>
          </a:prstGeom>
          <a:noFill/>
          <a:ln>
            <a:noFill/>
          </a:ln>
        </p:spPr>
        <p:txBody>
          <a:bodyPr wrap="square" rtlCol="0">
            <a:spAutoFit/>
          </a:bodyPr>
          <a:lstStyle/>
          <a:p>
            <a:pPr algn="ctr"/>
            <a:r>
              <a:rPr lang="en-US" sz="2000" b="1" smtClean="0">
                <a:latin typeface="Arial" panose="020B0604020202020204" pitchFamily="34" charset="0"/>
                <a:cs typeface="Arial" panose="020B0604020202020204" pitchFamily="34" charset="0"/>
              </a:rPr>
              <a:t>Các hệ thống đo điện tim thông thường</a:t>
            </a:r>
            <a:endParaRPr lang="en-US" sz="2000" b="1" dirty="0" err="1" smtClean="0">
              <a:latin typeface="Arial" panose="020B0604020202020204" pitchFamily="34" charset="0"/>
              <a:cs typeface="Arial" panose="020B0604020202020204" pitchFamily="34" charset="0"/>
            </a:endParaRPr>
          </a:p>
        </p:txBody>
      </p:sp>
      <p:sp>
        <p:nvSpPr>
          <p:cNvPr id="9" name="Rectangle 8"/>
          <p:cNvSpPr/>
          <p:nvPr/>
        </p:nvSpPr>
        <p:spPr>
          <a:xfrm>
            <a:off x="461076" y="6123937"/>
            <a:ext cx="11553009" cy="646331"/>
          </a:xfrm>
          <a:prstGeom prst="rect">
            <a:avLst/>
          </a:prstGeom>
        </p:spPr>
        <p:txBody>
          <a:bodyPr wrap="square">
            <a:spAutoFit/>
          </a:bodyPr>
          <a:lstStyle/>
          <a:p>
            <a:r>
              <a:rPr lang="en-US" sz="1200" smtClean="0">
                <a:latin typeface="Arial" panose="020B0604020202020204" pitchFamily="34" charset="0"/>
                <a:ea typeface="Times New Roman" panose="02020603050405020304" pitchFamily="18" charset="0"/>
                <a:cs typeface="Arial" panose="020B0604020202020204" pitchFamily="34" charset="0"/>
              </a:rPr>
              <a:t>[4] R</a:t>
            </a:r>
            <a:r>
              <a:rPr lang="en-US" sz="1200">
                <a:latin typeface="Arial" panose="020B0604020202020204" pitchFamily="34" charset="0"/>
                <a:ea typeface="Times New Roman" panose="02020603050405020304" pitchFamily="18" charset="0"/>
                <a:cs typeface="Arial" panose="020B0604020202020204" pitchFamily="34" charset="0"/>
              </a:rPr>
              <a:t>. M. A. E. Jedari, "Two-Electrode ECG Measurement Circuit Using a Feed Forward CMRR Enhancement Method," in </a:t>
            </a:r>
            <a:r>
              <a:rPr lang="en-US" sz="1200" i="1">
                <a:latin typeface="Arial" panose="020B0604020202020204" pitchFamily="34" charset="0"/>
                <a:ea typeface="Times New Roman" panose="02020603050405020304" pitchFamily="18" charset="0"/>
                <a:cs typeface="Arial" panose="020B0604020202020204" pitchFamily="34" charset="0"/>
              </a:rPr>
              <a:t>CCECE</a:t>
            </a:r>
            <a:r>
              <a:rPr lang="en-US" sz="1200">
                <a:latin typeface="Arial" panose="020B0604020202020204" pitchFamily="34" charset="0"/>
                <a:ea typeface="Times New Roman" panose="02020603050405020304" pitchFamily="18" charset="0"/>
                <a:cs typeface="Arial" panose="020B0604020202020204" pitchFamily="34" charset="0"/>
              </a:rPr>
              <a:t>, Canada</a:t>
            </a:r>
            <a:r>
              <a:rPr lang="en-US" sz="1200" smtClean="0">
                <a:latin typeface="Arial" panose="020B0604020202020204" pitchFamily="34" charset="0"/>
                <a:ea typeface="Times New Roman" panose="02020603050405020304" pitchFamily="18" charset="0"/>
                <a:cs typeface="Arial" panose="020B0604020202020204" pitchFamily="34" charset="0"/>
              </a:rPr>
              <a:t>, 2017.</a:t>
            </a:r>
          </a:p>
          <a:p>
            <a:r>
              <a:rPr lang="en-US" sz="1200" smtClean="0"/>
              <a:t>[5] T</a:t>
            </a:r>
            <a:r>
              <a:rPr lang="en-US" sz="1200"/>
              <a:t>. N. Dobromir Petkov Dobrev, "Bootstrapped two-electrode biosignal amplifier," </a:t>
            </a:r>
            <a:r>
              <a:rPr lang="en-US" sz="1200" i="1"/>
              <a:t>Med Biol Eng Comput, </a:t>
            </a:r>
            <a:r>
              <a:rPr lang="en-US" sz="1200"/>
              <a:t>no. 46, pp. 613-619, 2008.</a:t>
            </a:r>
            <a:endParaRPr lang="en-US" sz="1200" smtClean="0">
              <a:latin typeface="Arial" panose="020B0604020202020204" pitchFamily="34" charset="0"/>
              <a:ea typeface="Times New Roman" panose="02020603050405020304" pitchFamily="18" charset="0"/>
              <a:cs typeface="Arial" panose="020B0604020202020204" pitchFamily="34" charset="0"/>
            </a:endParaRPr>
          </a:p>
          <a:p>
            <a:r>
              <a:rPr lang="en-US" sz="1200" smtClean="0">
                <a:latin typeface="Arial" panose="020B0604020202020204" pitchFamily="34" charset="0"/>
                <a:ea typeface="Times New Roman" panose="02020603050405020304" pitchFamily="18" charset="0"/>
                <a:cs typeface="Arial" panose="020B0604020202020204" pitchFamily="34" charset="0"/>
              </a:rPr>
              <a:t> </a:t>
            </a:r>
            <a:endParaRPr lang="en-US" sz="1200">
              <a:latin typeface="Arial" panose="020B0604020202020204" pitchFamily="34" charset="0"/>
              <a:cs typeface="Arial" panose="020B0604020202020204" pitchFamily="34" charset="0"/>
            </a:endParaRPr>
          </a:p>
        </p:txBody>
      </p:sp>
      <p:sp>
        <p:nvSpPr>
          <p:cNvPr id="10" name="TextBox 9"/>
          <p:cNvSpPr txBox="1"/>
          <p:nvPr/>
        </p:nvSpPr>
        <p:spPr>
          <a:xfrm>
            <a:off x="636701" y="1078105"/>
            <a:ext cx="4292600" cy="400110"/>
          </a:xfrm>
          <a:prstGeom prst="rect">
            <a:avLst/>
          </a:prstGeom>
          <a:noFill/>
          <a:ln>
            <a:noFill/>
          </a:ln>
        </p:spPr>
        <p:txBody>
          <a:bodyPr wrap="square" rtlCol="0">
            <a:spAutoFit/>
          </a:bodyPr>
          <a:lstStyle/>
          <a:p>
            <a:r>
              <a:rPr lang="en-US" sz="2000" smtClean="0">
                <a:latin typeface="Arial" panose="020B0604020202020204" pitchFamily="34" charset="0"/>
                <a:cs typeface="Arial" panose="020B0604020202020204" pitchFamily="34" charset="0"/>
              </a:rPr>
              <a:t>Cách đo đạc tín hiệu ECG</a:t>
            </a:r>
            <a:endParaRPr lang="en-US" sz="2000" dirty="0" err="1" smtClean="0">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3044" y="722505"/>
            <a:ext cx="4403156" cy="2949454"/>
          </a:xfrm>
          <a:prstGeom prst="rect">
            <a:avLst/>
          </a:prstGeom>
        </p:spPr>
      </p:pic>
      <p:pic>
        <p:nvPicPr>
          <p:cNvPr id="13" name="Picture 12"/>
          <p:cNvPicPr>
            <a:picLocks noChangeAspect="1"/>
          </p:cNvPicPr>
          <p:nvPr/>
        </p:nvPicPr>
        <p:blipFill>
          <a:blip r:embed="rId5"/>
          <a:stretch>
            <a:fillRect/>
          </a:stretch>
        </p:blipFill>
        <p:spPr>
          <a:xfrm>
            <a:off x="8796622" y="3865620"/>
            <a:ext cx="2547923" cy="1574758"/>
          </a:xfrm>
          <a:prstGeom prst="rect">
            <a:avLst/>
          </a:prstGeom>
        </p:spPr>
      </p:pic>
      <p:sp>
        <p:nvSpPr>
          <p:cNvPr id="14" name="TextBox 13"/>
          <p:cNvSpPr txBox="1"/>
          <p:nvPr/>
        </p:nvSpPr>
        <p:spPr>
          <a:xfrm>
            <a:off x="5566002" y="4911390"/>
            <a:ext cx="1952398" cy="446276"/>
          </a:xfrm>
          <a:prstGeom prst="rect">
            <a:avLst/>
          </a:prstGeom>
          <a:noFill/>
          <a:ln>
            <a:noFill/>
          </a:ln>
        </p:spPr>
        <p:txBody>
          <a:bodyPr wrap="square" rtlCol="0">
            <a:spAutoFit/>
          </a:bodyPr>
          <a:lstStyle/>
          <a:p>
            <a:pPr algn="ctr"/>
            <a:r>
              <a:rPr lang="en-US" sz="2300" b="1" smtClean="0">
                <a:latin typeface="Arial" panose="020B0604020202020204" pitchFamily="34" charset="0"/>
                <a:cs typeface="Arial" panose="020B0604020202020204" pitchFamily="34" charset="0"/>
              </a:rPr>
              <a:t>CMRR</a:t>
            </a:r>
            <a:endParaRPr lang="en-US" sz="2300" b="1" dirty="0" err="1" smtClean="0">
              <a:latin typeface="Arial" panose="020B0604020202020204" pitchFamily="34" charset="0"/>
              <a:cs typeface="Arial" panose="020B0604020202020204" pitchFamily="34" charset="0"/>
            </a:endParaRPr>
          </a:p>
        </p:txBody>
      </p:sp>
      <p:sp>
        <p:nvSpPr>
          <p:cNvPr id="15" name="Up Arrow 14"/>
          <p:cNvSpPr/>
          <p:nvPr/>
        </p:nvSpPr>
        <p:spPr>
          <a:xfrm>
            <a:off x="6278888" y="4077528"/>
            <a:ext cx="544220" cy="575471"/>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TextBox 15"/>
          <p:cNvSpPr txBox="1"/>
          <p:nvPr/>
        </p:nvSpPr>
        <p:spPr>
          <a:xfrm>
            <a:off x="5383530" y="5607212"/>
            <a:ext cx="2879156" cy="415498"/>
          </a:xfrm>
          <a:prstGeom prst="rect">
            <a:avLst/>
          </a:prstGeom>
          <a:noFill/>
          <a:ln>
            <a:noFill/>
          </a:ln>
        </p:spPr>
        <p:txBody>
          <a:bodyPr wrap="square" rtlCol="0">
            <a:spAutoFit/>
          </a:bodyPr>
          <a:lstStyle/>
          <a:p>
            <a:pPr algn="ctr"/>
            <a:r>
              <a:rPr lang="en-US" sz="2100" smtClean="0">
                <a:latin typeface="Arial" panose="020B0604020202020204" pitchFamily="34" charset="0"/>
                <a:cs typeface="Arial" panose="020B0604020202020204" pitchFamily="34" charset="0"/>
              </a:rPr>
              <a:t>Tỉ số nén mode chung</a:t>
            </a:r>
            <a:endParaRPr lang="en-US" sz="2100" dirty="0" err="1" smtClean="0">
              <a:latin typeface="Arial" panose="020B0604020202020204" pitchFamily="34" charset="0"/>
              <a:cs typeface="Arial" panose="020B0604020202020204" pitchFamily="34" charset="0"/>
            </a:endParaRPr>
          </a:p>
        </p:txBody>
      </p:sp>
      <p:sp>
        <p:nvSpPr>
          <p:cNvPr id="17" name="TextBox 16"/>
          <p:cNvSpPr txBox="1"/>
          <p:nvPr/>
        </p:nvSpPr>
        <p:spPr>
          <a:xfrm>
            <a:off x="8631005" y="5607212"/>
            <a:ext cx="2879156" cy="415498"/>
          </a:xfrm>
          <a:prstGeom prst="rect">
            <a:avLst/>
          </a:prstGeom>
          <a:noFill/>
          <a:ln>
            <a:noFill/>
          </a:ln>
        </p:spPr>
        <p:txBody>
          <a:bodyPr wrap="square" rtlCol="0">
            <a:spAutoFit/>
          </a:bodyPr>
          <a:lstStyle/>
          <a:p>
            <a:pPr algn="ctr"/>
            <a:r>
              <a:rPr lang="en-US" sz="2100" smtClean="0">
                <a:latin typeface="Arial" panose="020B0604020202020204" pitchFamily="34" charset="0"/>
                <a:cs typeface="Arial" panose="020B0604020202020204" pitchFamily="34" charset="0"/>
              </a:rPr>
              <a:t>Phối hợp trở kháng</a:t>
            </a:r>
            <a:endParaRPr lang="en-US" sz="2100" dirty="0" err="1"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14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10" name="Title 5"/>
          <p:cNvSpPr>
            <a:spLocks noGrp="1"/>
          </p:cNvSpPr>
          <p:nvPr>
            <p:ph type="title"/>
          </p:nvPr>
        </p:nvSpPr>
        <p:spPr>
          <a:xfrm>
            <a:off x="219075" y="191259"/>
            <a:ext cx="10693854" cy="754842"/>
          </a:xfrm>
        </p:spPr>
        <p:txBody>
          <a:bodyPr/>
          <a:lstStyle/>
          <a:p>
            <a:r>
              <a:rPr lang="en-US" smtClean="0"/>
              <a:t>Xây dựng hệ thống</a:t>
            </a:r>
            <a:endParaRPr lang="en-US"/>
          </a:p>
        </p:txBody>
      </p:sp>
      <p:sp>
        <p:nvSpPr>
          <p:cNvPr id="9" name="TextBox 8"/>
          <p:cNvSpPr txBox="1"/>
          <p:nvPr/>
        </p:nvSpPr>
        <p:spPr>
          <a:xfrm>
            <a:off x="490264" y="5359934"/>
            <a:ext cx="11512812" cy="1323439"/>
          </a:xfrm>
          <a:prstGeom prst="rect">
            <a:avLst/>
          </a:prstGeom>
          <a:noFill/>
          <a:ln>
            <a:noFill/>
          </a:ln>
        </p:spPr>
        <p:txBody>
          <a:bodyPr wrap="square" rtlCol="0">
            <a:spAutoFit/>
          </a:bodyPr>
          <a:lstStyle/>
          <a:p>
            <a:r>
              <a:rPr lang="en-US" sz="2000" b="1" smtClean="0">
                <a:latin typeface="Arial" panose="020B0604020202020204" pitchFamily="34" charset="0"/>
                <a:cs typeface="Arial" panose="020B0604020202020204" pitchFamily="34" charset="0"/>
              </a:rPr>
              <a:t>App android: hiển thị tín hiệu ECG và PPG, tính toán giá trị SPO2, lưu trữ dữ liệu đo được.</a:t>
            </a:r>
          </a:p>
          <a:p>
            <a:r>
              <a:rPr lang="en-US" sz="2000" b="1" smtClean="0">
                <a:latin typeface="Arial" panose="020B0604020202020204" pitchFamily="34" charset="0"/>
                <a:cs typeface="Arial" panose="020B0604020202020204" pitchFamily="34" charset="0"/>
              </a:rPr>
              <a:t>Máy tính&amp; Matlab dùng để xử lí dữ liệu đã đo được và xác định ra các tham số đặc trưng của dữ liệu điện tim.</a:t>
            </a:r>
          </a:p>
          <a:p>
            <a:endParaRPr lang="en-US" sz="2000" b="1" smtClean="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594600" y="1067341"/>
            <a:ext cx="10895714" cy="4111617"/>
          </a:xfrm>
          <a:prstGeom prst="rect">
            <a:avLst/>
          </a:prstGeom>
        </p:spPr>
      </p:pic>
    </p:spTree>
    <p:extLst>
      <p:ext uri="{BB962C8B-B14F-4D97-AF65-F5344CB8AC3E}">
        <p14:creationId xmlns:p14="http://schemas.microsoft.com/office/powerpoint/2010/main" val="247715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1035116"/>
            <a:ext cx="12192000" cy="4787767"/>
          </a:xfrm>
          <a:prstGeom prst="rect">
            <a:avLst/>
          </a:prstGeom>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smtClean="0">
                <a:ln>
                  <a:noFill/>
                </a:ln>
                <a:solidFill>
                  <a:prstClr val="black"/>
                </a:solidFill>
                <a:effectLst/>
                <a:uLnTx/>
                <a:uFillTx/>
                <a:latin typeface="Palatino Linotype" panose="02040502050505030304"/>
                <a:ea typeface="+mn-ea"/>
                <a:cs typeface="+mn-cs"/>
              </a:rPr>
              <a:t>Signal Processing and Radio Communications Lab</a:t>
            </a:r>
            <a:endParaRPr kumimoji="0" lang="en-US" sz="14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pic>
        <p:nvPicPr>
          <p:cNvPr id="11" name="Picture 10"/>
          <p:cNvPicPr>
            <a:picLocks noChangeAspect="1"/>
          </p:cNvPicPr>
          <p:nvPr/>
        </p:nvPicPr>
        <p:blipFill>
          <a:blip r:embed="rId3"/>
          <a:stretch>
            <a:fillRect/>
          </a:stretch>
        </p:blipFill>
        <p:spPr>
          <a:xfrm rot="16200000">
            <a:off x="3261319" y="4261847"/>
            <a:ext cx="2018690" cy="1678036"/>
          </a:xfrm>
          <a:prstGeom prst="rect">
            <a:avLst/>
          </a:prstGeom>
        </p:spPr>
      </p:pic>
      <p:cxnSp>
        <p:nvCxnSpPr>
          <p:cNvPr id="13" name="Straight Arrow Connector 12"/>
          <p:cNvCxnSpPr/>
          <p:nvPr/>
        </p:nvCxnSpPr>
        <p:spPr>
          <a:xfrm>
            <a:off x="1477108" y="2357132"/>
            <a:ext cx="2462432" cy="2207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23889" y="3528155"/>
            <a:ext cx="2715651" cy="1897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279824" y="4846319"/>
            <a:ext cx="1603717" cy="830997"/>
          </a:xfrm>
          <a:prstGeom prst="rect">
            <a:avLst/>
          </a:prstGeom>
          <a:noFill/>
          <a:ln>
            <a:noFill/>
          </a:ln>
        </p:spPr>
        <p:txBody>
          <a:bodyPr wrap="square" rtlCol="0">
            <a:spAutoFit/>
          </a:bodyPr>
          <a:lstStyle/>
          <a:p>
            <a:r>
              <a:rPr lang="en-US" sz="2400" smtClean="0">
                <a:latin typeface="Arial" panose="020B0604020202020204" pitchFamily="34" charset="0"/>
                <a:cs typeface="Arial" panose="020B0604020202020204" pitchFamily="34" charset="0"/>
              </a:rPr>
              <a:t>ECG signal</a:t>
            </a:r>
            <a:endParaRPr lang="en-US" sz="2400" dirty="0" err="1" smtClean="0">
              <a:latin typeface="Arial" panose="020B0604020202020204" pitchFamily="34" charset="0"/>
              <a:cs typeface="Arial" panose="020B0604020202020204" pitchFamily="34" charset="0"/>
            </a:endParaRPr>
          </a:p>
        </p:txBody>
      </p:sp>
      <p:sp>
        <p:nvSpPr>
          <p:cNvPr id="18" name="Title 5"/>
          <p:cNvSpPr>
            <a:spLocks noGrp="1"/>
          </p:cNvSpPr>
          <p:nvPr>
            <p:ph type="title"/>
          </p:nvPr>
        </p:nvSpPr>
        <p:spPr>
          <a:xfrm>
            <a:off x="219075" y="191259"/>
            <a:ext cx="10693854" cy="754842"/>
          </a:xfrm>
        </p:spPr>
        <p:txBody>
          <a:bodyPr/>
          <a:lstStyle/>
          <a:p>
            <a:r>
              <a:rPr lang="en-US" smtClean="0"/>
              <a:t>Xây dựng hệ thống</a:t>
            </a:r>
            <a:endParaRPr lang="en-US"/>
          </a:p>
        </p:txBody>
      </p:sp>
      <p:pic>
        <p:nvPicPr>
          <p:cNvPr id="8" name="Picture 7"/>
          <p:cNvPicPr>
            <a:picLocks noChangeAspect="1"/>
          </p:cNvPicPr>
          <p:nvPr/>
        </p:nvPicPr>
        <p:blipFill>
          <a:blip r:embed="rId4"/>
          <a:stretch>
            <a:fillRect/>
          </a:stretch>
        </p:blipFill>
        <p:spPr>
          <a:xfrm>
            <a:off x="3989876" y="1206761"/>
            <a:ext cx="4420569" cy="724078"/>
          </a:xfrm>
          <a:prstGeom prst="rect">
            <a:avLst/>
          </a:prstGeom>
        </p:spPr>
      </p:pic>
    </p:spTree>
    <p:extLst>
      <p:ext uri="{BB962C8B-B14F-4D97-AF65-F5344CB8AC3E}">
        <p14:creationId xmlns:p14="http://schemas.microsoft.com/office/powerpoint/2010/main" val="346579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34830" y="6659352"/>
            <a:ext cx="2616200" cy="18097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EED790-B828-4B3C-9A03-A05CABE56E00}" type="datetime1">
              <a:rPr kumimoji="0" lang="en-US" sz="16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10/7/2019</a:t>
            </a:fld>
            <a:endParaRPr kumimoji="0" lang="en-US" sz="16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3" name="Footer Placeholder 2"/>
          <p:cNvSpPr>
            <a:spLocks noGrp="1"/>
          </p:cNvSpPr>
          <p:nvPr>
            <p:ph type="ftr" sz="quarter" idx="11"/>
          </p:nvPr>
        </p:nvSpPr>
        <p:spPr>
          <a:xfrm>
            <a:off x="4113575" y="6591301"/>
            <a:ext cx="5149784" cy="26669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smtClean="0">
                <a:ln>
                  <a:noFill/>
                </a:ln>
                <a:solidFill>
                  <a:prstClr val="black"/>
                </a:solidFill>
                <a:effectLst/>
                <a:uLnTx/>
                <a:uFillTx/>
                <a:latin typeface="Palatino Linotype" panose="02040502050505030304"/>
                <a:ea typeface="+mn-ea"/>
                <a:cs typeface="+mn-cs"/>
              </a:rPr>
              <a:t>Signal Processing and Radio Communications Lab</a:t>
            </a:r>
            <a:endParaRPr kumimoji="0" lang="en-US" sz="14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4" name="Slide Number Placeholder 3"/>
          <p:cNvSpPr>
            <a:spLocks noGrp="1"/>
          </p:cNvSpPr>
          <p:nvPr>
            <p:ph type="sldNum" sz="quarter" idx="12"/>
          </p:nvPr>
        </p:nvSpPr>
        <p:spPr>
          <a:xfrm>
            <a:off x="10978013" y="6677024"/>
            <a:ext cx="1025524" cy="18097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8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21" name="Title 5"/>
          <p:cNvSpPr>
            <a:spLocks noGrp="1"/>
          </p:cNvSpPr>
          <p:nvPr>
            <p:ph type="title"/>
          </p:nvPr>
        </p:nvSpPr>
        <p:spPr>
          <a:xfrm>
            <a:off x="219075" y="191259"/>
            <a:ext cx="10693854" cy="754842"/>
          </a:xfrm>
        </p:spPr>
        <p:txBody>
          <a:bodyPr/>
          <a:lstStyle/>
          <a:p>
            <a:r>
              <a:rPr lang="en-US" smtClean="0"/>
              <a:t>Xây dựng hệ thống</a:t>
            </a:r>
            <a:endParaRPr lang="en-US"/>
          </a:p>
        </p:txBody>
      </p:sp>
      <p:pic>
        <p:nvPicPr>
          <p:cNvPr id="41" name="Picture 40"/>
          <p:cNvPicPr>
            <a:picLocks noChangeAspect="1"/>
          </p:cNvPicPr>
          <p:nvPr/>
        </p:nvPicPr>
        <p:blipFill>
          <a:blip r:embed="rId2"/>
          <a:stretch>
            <a:fillRect/>
          </a:stretch>
        </p:blipFill>
        <p:spPr>
          <a:xfrm>
            <a:off x="711523" y="1079615"/>
            <a:ext cx="11025149" cy="2065657"/>
          </a:xfrm>
          <a:prstGeom prst="rect">
            <a:avLst/>
          </a:prstGeom>
        </p:spPr>
      </p:pic>
      <p:sp>
        <p:nvSpPr>
          <p:cNvPr id="5" name="TextBox 4"/>
          <p:cNvSpPr txBox="1"/>
          <p:nvPr/>
        </p:nvSpPr>
        <p:spPr>
          <a:xfrm>
            <a:off x="8378865" y="1411724"/>
            <a:ext cx="3111910" cy="369332"/>
          </a:xfrm>
          <a:prstGeom prst="rect">
            <a:avLst/>
          </a:prstGeom>
          <a:noFill/>
          <a:ln>
            <a:noFill/>
          </a:ln>
        </p:spPr>
        <p:txBody>
          <a:bodyPr wrap="square" rtlCol="0">
            <a:spAutoFit/>
          </a:bodyPr>
          <a:lstStyle/>
          <a:p>
            <a:pPr algn="ctr"/>
            <a:r>
              <a:rPr lang="en-US" b="1" smtClean="0">
                <a:latin typeface="Arial" panose="020B0604020202020204" pitchFamily="34" charset="0"/>
                <a:cs typeface="Arial" panose="020B0604020202020204" pitchFamily="34" charset="0"/>
              </a:rPr>
              <a:t>PPG signal</a:t>
            </a:r>
            <a:endParaRPr lang="en-US" b="1" dirty="0" err="1" smtClean="0">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3"/>
          <a:stretch>
            <a:fillRect/>
          </a:stretch>
        </p:blipFill>
        <p:spPr>
          <a:xfrm>
            <a:off x="1000354" y="4115467"/>
            <a:ext cx="2615499" cy="2223235"/>
          </a:xfrm>
          <a:prstGeom prst="rect">
            <a:avLst/>
          </a:prstGeom>
        </p:spPr>
      </p:pic>
      <p:cxnSp>
        <p:nvCxnSpPr>
          <p:cNvPr id="16" name="Straight Arrow Connector 15"/>
          <p:cNvCxnSpPr/>
          <p:nvPr/>
        </p:nvCxnSpPr>
        <p:spPr>
          <a:xfrm>
            <a:off x="1498076" y="2713295"/>
            <a:ext cx="548054" cy="17405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stretch>
            <a:fillRect/>
          </a:stretch>
        </p:blipFill>
        <p:spPr>
          <a:xfrm>
            <a:off x="5807175" y="4811079"/>
            <a:ext cx="2924567" cy="832012"/>
          </a:xfrm>
          <a:prstGeom prst="rect">
            <a:avLst/>
          </a:prstGeom>
        </p:spPr>
      </p:pic>
      <p:pic>
        <p:nvPicPr>
          <p:cNvPr id="18" name="Picture 17"/>
          <p:cNvPicPr>
            <a:picLocks noChangeAspect="1"/>
          </p:cNvPicPr>
          <p:nvPr/>
        </p:nvPicPr>
        <p:blipFill>
          <a:blip r:embed="rId5"/>
          <a:stretch>
            <a:fillRect/>
          </a:stretch>
        </p:blipFill>
        <p:spPr>
          <a:xfrm rot="16200000">
            <a:off x="4146427" y="3330365"/>
            <a:ext cx="870697" cy="982351"/>
          </a:xfrm>
          <a:prstGeom prst="rect">
            <a:avLst/>
          </a:prstGeom>
        </p:spPr>
      </p:pic>
      <p:cxnSp>
        <p:nvCxnSpPr>
          <p:cNvPr id="20" name="Straight Arrow Connector 19"/>
          <p:cNvCxnSpPr/>
          <p:nvPr/>
        </p:nvCxnSpPr>
        <p:spPr>
          <a:xfrm>
            <a:off x="1772103" y="2713295"/>
            <a:ext cx="2195356" cy="8025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7" idx="1"/>
          </p:cNvCxnSpPr>
          <p:nvPr/>
        </p:nvCxnSpPr>
        <p:spPr>
          <a:xfrm flipH="1">
            <a:off x="3739730" y="5227085"/>
            <a:ext cx="206744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7" idx="2"/>
          </p:cNvCxnSpPr>
          <p:nvPr/>
        </p:nvCxnSpPr>
        <p:spPr>
          <a:xfrm flipH="1">
            <a:off x="7264273" y="5643091"/>
            <a:ext cx="5186" cy="6956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995618" y="6338702"/>
            <a:ext cx="6273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2" idx="1"/>
          </p:cNvCxnSpPr>
          <p:nvPr/>
        </p:nvCxnSpPr>
        <p:spPr>
          <a:xfrm flipV="1">
            <a:off x="1000354" y="5227085"/>
            <a:ext cx="0" cy="11116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6"/>
          <a:stretch>
            <a:fillRect/>
          </a:stretch>
        </p:blipFill>
        <p:spPr>
          <a:xfrm>
            <a:off x="3764373" y="5340669"/>
            <a:ext cx="1851025" cy="745435"/>
          </a:xfrm>
          <a:prstGeom prst="rect">
            <a:avLst/>
          </a:prstGeom>
        </p:spPr>
      </p:pic>
      <p:pic>
        <p:nvPicPr>
          <p:cNvPr id="37" name="Picture 36"/>
          <p:cNvPicPr>
            <a:picLocks noChangeAspect="1"/>
          </p:cNvPicPr>
          <p:nvPr/>
        </p:nvPicPr>
        <p:blipFill>
          <a:blip r:embed="rId6"/>
          <a:stretch>
            <a:fillRect/>
          </a:stretch>
        </p:blipFill>
        <p:spPr>
          <a:xfrm>
            <a:off x="219075" y="4482265"/>
            <a:ext cx="1462384" cy="588922"/>
          </a:xfrm>
          <a:prstGeom prst="rect">
            <a:avLst/>
          </a:prstGeom>
        </p:spPr>
      </p:pic>
      <p:cxnSp>
        <p:nvCxnSpPr>
          <p:cNvPr id="44" name="Straight Arrow Connector 43"/>
          <p:cNvCxnSpPr/>
          <p:nvPr/>
        </p:nvCxnSpPr>
        <p:spPr>
          <a:xfrm flipH="1">
            <a:off x="7117421" y="3027913"/>
            <a:ext cx="1261444" cy="174881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660584" y="5859042"/>
            <a:ext cx="1127025" cy="400110"/>
          </a:xfrm>
          <a:prstGeom prst="rect">
            <a:avLst/>
          </a:prstGeom>
          <a:noFill/>
          <a:ln>
            <a:noFill/>
          </a:ln>
        </p:spPr>
        <p:txBody>
          <a:bodyPr wrap="square" rtlCol="0">
            <a:spAutoFit/>
          </a:bodyPr>
          <a:lstStyle/>
          <a:p>
            <a:pPr algn="ctr"/>
            <a:r>
              <a:rPr lang="en-US" sz="2000" smtClean="0">
                <a:latin typeface="Arial" panose="020B0604020202020204" pitchFamily="34" charset="0"/>
                <a:cs typeface="Arial" panose="020B0604020202020204" pitchFamily="34" charset="0"/>
              </a:rPr>
              <a:t>PWM1</a:t>
            </a:r>
            <a:endParaRPr lang="en-US" sz="2000" dirty="0" err="1" smtClean="0">
              <a:latin typeface="Arial" panose="020B0604020202020204" pitchFamily="34" charset="0"/>
              <a:cs typeface="Arial" panose="020B0604020202020204" pitchFamily="34" charset="0"/>
            </a:endParaRPr>
          </a:p>
        </p:txBody>
      </p:sp>
      <p:sp>
        <p:nvSpPr>
          <p:cNvPr id="22" name="TextBox 21"/>
          <p:cNvSpPr txBox="1"/>
          <p:nvPr/>
        </p:nvSpPr>
        <p:spPr>
          <a:xfrm>
            <a:off x="309480" y="4113099"/>
            <a:ext cx="1127025" cy="400110"/>
          </a:xfrm>
          <a:prstGeom prst="rect">
            <a:avLst/>
          </a:prstGeom>
          <a:noFill/>
          <a:ln>
            <a:noFill/>
          </a:ln>
        </p:spPr>
        <p:txBody>
          <a:bodyPr wrap="square" rtlCol="0">
            <a:spAutoFit/>
          </a:bodyPr>
          <a:lstStyle/>
          <a:p>
            <a:pPr algn="ctr"/>
            <a:r>
              <a:rPr lang="en-US" sz="2000" smtClean="0">
                <a:latin typeface="Arial" panose="020B0604020202020204" pitchFamily="34" charset="0"/>
                <a:cs typeface="Arial" panose="020B0604020202020204" pitchFamily="34" charset="0"/>
              </a:rPr>
              <a:t>PWM2</a:t>
            </a:r>
            <a:endParaRPr lang="en-US" sz="2000" dirty="0" err="1"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751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sentation on brainstorming">
  <a:themeElements>
    <a:clrScheme name="Custom 2">
      <a:dk1>
        <a:sysClr val="windowText" lastClr="000000"/>
      </a:dk1>
      <a:lt1>
        <a:sysClr val="window" lastClr="FFFFFF"/>
      </a:lt1>
      <a:dk2>
        <a:srgbClr val="242852"/>
      </a:dk2>
      <a:lt2>
        <a:srgbClr val="ACCBF9"/>
      </a:lt2>
      <a:accent1>
        <a:srgbClr val="84B2F6"/>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Presentation on brainstorming" id="{C229246F-E851-40FB-8E1D-535DCA6AFD71}" vid="{8D346C02-FE09-4A8E-BC58-EB73E373F0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7709</TotalTime>
  <Words>1736</Words>
  <Application>Microsoft Office PowerPoint</Application>
  <PresentationFormat>Widescreen</PresentationFormat>
  <Paragraphs>225</Paragraphs>
  <Slides>25</Slides>
  <Notes>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Cambria Math</vt:lpstr>
      <vt:lpstr>Palatino Linotype</vt:lpstr>
      <vt:lpstr>Symbol</vt:lpstr>
      <vt:lpstr>Times New Roman</vt:lpstr>
      <vt:lpstr>Wingdings 2</vt:lpstr>
      <vt:lpstr>Presentation on brainstorming</vt:lpstr>
      <vt:lpstr>PowerPoint Presentation</vt:lpstr>
      <vt:lpstr>Nội dung</vt:lpstr>
      <vt:lpstr>Đặt vấn đề</vt:lpstr>
      <vt:lpstr>Tổng quan lí thuyết</vt:lpstr>
      <vt:lpstr>Tổng quan lí thuyết</vt:lpstr>
      <vt:lpstr>Tổng quan lí thuyết</vt:lpstr>
      <vt:lpstr>Xây dựng hệ thống</vt:lpstr>
      <vt:lpstr>Xây dựng hệ thống</vt:lpstr>
      <vt:lpstr>Xây dựng hệ thống</vt:lpstr>
      <vt:lpstr>Xây dựng hệ thống</vt:lpstr>
      <vt:lpstr>Xây dựng hệ thống</vt:lpstr>
      <vt:lpstr>Xây dựng hệ thống</vt:lpstr>
      <vt:lpstr>Xây dựng hệ thống</vt:lpstr>
      <vt:lpstr>Xây dựng hệ thống</vt:lpstr>
      <vt:lpstr>Kết quả thực nghiệm</vt:lpstr>
      <vt:lpstr>Kết quả thực nghiệm</vt:lpstr>
      <vt:lpstr>Kết quả kiểm tra năng lượng tiêu hao</vt:lpstr>
      <vt:lpstr>Kết quả thực nghiệm</vt:lpstr>
      <vt:lpstr>Tính toán các thông số của điện tim đồ</vt:lpstr>
      <vt:lpstr>Kết quả thực nghiệm</vt:lpstr>
      <vt:lpstr>Kết luận và hướng phát triển</vt:lpstr>
      <vt:lpstr>PowerPoint Presentation</vt:lpstr>
      <vt:lpstr>Backup slide</vt:lpstr>
      <vt:lpstr>Backup slide</vt:lpstr>
      <vt:lpstr>Backup slide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Phạm Yến</dc:creator>
  <cp:lastModifiedBy>Tran Lan</cp:lastModifiedBy>
  <cp:revision>285</cp:revision>
  <dcterms:created xsi:type="dcterms:W3CDTF">2018-12-26T15:41:12Z</dcterms:created>
  <dcterms:modified xsi:type="dcterms:W3CDTF">2019-10-07T16:11:31Z</dcterms:modified>
</cp:coreProperties>
</file>